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8" r:id="rId3"/>
    <p:sldId id="257" r:id="rId4"/>
    <p:sldId id="260" r:id="rId5"/>
    <p:sldId id="259" r:id="rId6"/>
    <p:sldId id="261" r:id="rId7"/>
    <p:sldId id="269" r:id="rId8"/>
    <p:sldId id="256" r:id="rId9"/>
    <p:sldId id="274" r:id="rId10"/>
    <p:sldId id="276" r:id="rId11"/>
    <p:sldId id="262" r:id="rId12"/>
    <p:sldId id="264" r:id="rId13"/>
    <p:sldId id="263" r:id="rId14"/>
    <p:sldId id="265" r:id="rId15"/>
    <p:sldId id="266" r:id="rId16"/>
    <p:sldId id="271" r:id="rId17"/>
    <p:sldId id="272" r:id="rId18"/>
    <p:sldId id="273" r:id="rId19"/>
    <p:sldId id="275" r:id="rId20"/>
    <p:sldId id="270" r:id="rId21"/>
    <p:sldId id="277"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D71D14C-26A1-4C82-8C05-14BD701E37A4}" type="datetimeFigureOut">
              <a:rPr lang="en-GB" smtClean="0"/>
              <a:t>20/03/2014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714A2496-9CB4-48A5-A10B-55BD7216A24A}" type="slidenum">
              <a:rPr lang="en-GB" smtClean="0"/>
              <a:t>‹#›</a:t>
            </a:fld>
            <a:endParaRPr lang="en-GB"/>
          </a:p>
        </p:txBody>
      </p:sp>
    </p:spTree>
    <p:extLst>
      <p:ext uri="{BB962C8B-B14F-4D97-AF65-F5344CB8AC3E}">
        <p14:creationId xmlns:p14="http://schemas.microsoft.com/office/powerpoint/2010/main" val="93335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F6145B-21B2-41B4-865E-3E7AD46BA712}" type="slidenum">
              <a:rPr lang="en-GB" smtClean="0"/>
              <a:pPr>
                <a:defRPr/>
              </a:pPr>
              <a:t>12</a:t>
            </a:fld>
            <a:endParaRPr lang="en-GB"/>
          </a:p>
        </p:txBody>
      </p:sp>
    </p:spTree>
    <p:extLst>
      <p:ext uri="{BB962C8B-B14F-4D97-AF65-F5344CB8AC3E}">
        <p14:creationId xmlns:p14="http://schemas.microsoft.com/office/powerpoint/2010/main" val="291446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gi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1D7E6AC-E4EE-4D70-A402-B0770E8817D2}" type="datetimeFigureOut">
              <a:rPr lang="en-GB" smtClean="0"/>
              <a:t>20/03/2014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FAF287-5BDF-4A7B-830A-C9A97D866C03}" type="slidenum">
              <a:rPr lang="en-GB" smtClean="0"/>
              <a:t>‹#›</a:t>
            </a:fld>
            <a:endParaRPr lang="en-GB"/>
          </a:p>
        </p:txBody>
      </p:sp>
    </p:spTree>
    <p:extLst>
      <p:ext uri="{BB962C8B-B14F-4D97-AF65-F5344CB8AC3E}">
        <p14:creationId xmlns:p14="http://schemas.microsoft.com/office/powerpoint/2010/main" val="3114066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D7E6AC-E4EE-4D70-A402-B0770E8817D2}" type="datetimeFigureOut">
              <a:rPr lang="en-GB" smtClean="0"/>
              <a:t>20/03/2014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FAF287-5BDF-4A7B-830A-C9A97D866C03}" type="slidenum">
              <a:rPr lang="en-GB" smtClean="0"/>
              <a:t>‹#›</a:t>
            </a:fld>
            <a:endParaRPr lang="en-GB"/>
          </a:p>
        </p:txBody>
      </p:sp>
    </p:spTree>
    <p:extLst>
      <p:ext uri="{BB962C8B-B14F-4D97-AF65-F5344CB8AC3E}">
        <p14:creationId xmlns:p14="http://schemas.microsoft.com/office/powerpoint/2010/main" val="364573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D7E6AC-E4EE-4D70-A402-B0770E8817D2}" type="datetimeFigureOut">
              <a:rPr lang="en-GB" smtClean="0"/>
              <a:t>20/03/2014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FAF287-5BDF-4A7B-830A-C9A97D866C03}" type="slidenum">
              <a:rPr lang="en-GB" smtClean="0"/>
              <a:t>‹#›</a:t>
            </a:fld>
            <a:endParaRPr lang="en-GB"/>
          </a:p>
        </p:txBody>
      </p:sp>
    </p:spTree>
    <p:extLst>
      <p:ext uri="{BB962C8B-B14F-4D97-AF65-F5344CB8AC3E}">
        <p14:creationId xmlns:p14="http://schemas.microsoft.com/office/powerpoint/2010/main" val="1195147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895615" y="6678000"/>
            <a:ext cx="900000" cy="180000"/>
          </a:xfrm>
        </p:spPr>
        <p:txBody>
          <a:bodyPr/>
          <a:lstStyle/>
          <a:p>
            <a:fld id="{3F038956-A215-471C-9426-E429BD017EAC}" type="datetime1">
              <a:rPr lang="en-GB" smtClean="0">
                <a:solidFill>
                  <a:prstClr val="white"/>
                </a:solidFill>
              </a:rPr>
              <a:pPr/>
              <a:t>20/03/2014</a:t>
            </a:fld>
            <a:endParaRPr lang="en-GB" dirty="0">
              <a:solidFill>
                <a:prstClr val="white"/>
              </a:solidFill>
            </a:endParaRPr>
          </a:p>
        </p:txBody>
      </p:sp>
      <p:sp>
        <p:nvSpPr>
          <p:cNvPr id="5" name="Footer Placeholder 4"/>
          <p:cNvSpPr>
            <a:spLocks noGrp="1"/>
          </p:cNvSpPr>
          <p:nvPr>
            <p:ph type="ftr" sz="quarter" idx="11"/>
          </p:nvPr>
        </p:nvSpPr>
        <p:spPr>
          <a:xfrm>
            <a:off x="655199" y="6678000"/>
            <a:ext cx="7240415" cy="180000"/>
          </a:xfrm>
        </p:spPr>
        <p:txBody>
          <a:bodyPr/>
          <a:lstStyle>
            <a:lvl1pPr>
              <a:defRPr>
                <a:solidFill>
                  <a:schemeClr val="bg1"/>
                </a:solidFill>
              </a:defRPr>
            </a:lvl1pPr>
          </a:lstStyle>
          <a:p>
            <a:r>
              <a:rPr lang="en-GB" dirty="0" smtClean="0">
                <a:solidFill>
                  <a:prstClr val="white"/>
                </a:solidFill>
              </a:rPr>
              <a:t>NHS | Presentation to [XXXX Company] | [Type Date]</a:t>
            </a:r>
            <a:endParaRPr lang="en-GB" dirty="0">
              <a:solidFill>
                <a:prstClr val="white"/>
              </a:solidFill>
            </a:endParaRPr>
          </a:p>
        </p:txBody>
      </p:sp>
      <p:sp>
        <p:nvSpPr>
          <p:cNvPr id="6"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smtClean="0">
                <a:solidFill>
                  <a:prstClr val="white"/>
                </a:solidFill>
              </a:rPr>
              <a:pPr/>
              <a:t>‹#›</a:t>
            </a:fld>
            <a:endParaRPr lang="en-GB" dirty="0">
              <a:solidFill>
                <a:prstClr val="white"/>
              </a:solidFill>
            </a:endParaRPr>
          </a:p>
        </p:txBody>
      </p:sp>
      <p:sp>
        <p:nvSpPr>
          <p:cNvPr id="2" name="Title 1"/>
          <p:cNvSpPr>
            <a:spLocks noGrp="1"/>
          </p:cNvSpPr>
          <p:nvPr>
            <p:ph type="ctrTitle"/>
          </p:nvPr>
        </p:nvSpPr>
        <p:spPr>
          <a:xfrm>
            <a:off x="358775" y="1494000"/>
            <a:ext cx="5580000" cy="1587600"/>
          </a:xfrm>
        </p:spPr>
        <p:txBody>
          <a:bodyPr lIns="108000" tIns="72000"/>
          <a:lstStyle>
            <a:lvl1pPr>
              <a:lnSpc>
                <a:spcPts val="4800"/>
              </a:lnSpc>
              <a:defRPr sz="4000"/>
            </a:lvl1pPr>
          </a:lstStyle>
          <a:p>
            <a:r>
              <a:rPr lang="en-US" noProof="0" smtClean="0"/>
              <a:t>Click to edit Master title style</a:t>
            </a:r>
            <a:endParaRPr lang="en-GB" noProof="0"/>
          </a:p>
        </p:txBody>
      </p:sp>
      <p:sp>
        <p:nvSpPr>
          <p:cNvPr id="3" name="Subtitle 2"/>
          <p:cNvSpPr>
            <a:spLocks noGrp="1"/>
          </p:cNvSpPr>
          <p:nvPr>
            <p:ph type="subTitle" idx="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0"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organisation / date</a:t>
            </a:r>
            <a:endParaRPr lang="en-GB" noProof="0" dirty="0"/>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063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075"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047237" y="4902100"/>
            <a:ext cx="1314000" cy="1585759"/>
          </a:xfrm>
          <a:prstGeom prst="rect">
            <a:avLst/>
          </a:prstGeom>
          <a:noFill/>
          <a:ln w="9525">
            <a:noFill/>
            <a:miter lim="800000"/>
            <a:headEnd/>
            <a:tailEnd/>
          </a:ln>
        </p:spPr>
      </p:pic>
      <p:sp>
        <p:nvSpPr>
          <p:cNvPr id="7" name="Date Placeholder 3"/>
          <p:cNvSpPr>
            <a:spLocks noGrp="1"/>
          </p:cNvSpPr>
          <p:nvPr>
            <p:ph type="dt" sz="half" idx="10"/>
          </p:nvPr>
        </p:nvSpPr>
        <p:spPr>
          <a:xfrm>
            <a:off x="7895615" y="6678000"/>
            <a:ext cx="900000" cy="180000"/>
          </a:xfrm>
        </p:spPr>
        <p:txBody>
          <a:bodyPr/>
          <a:lstStyle/>
          <a:p>
            <a:fld id="{D6890484-F354-4F87-BDA3-32A77AEBE23B}" type="datetime1">
              <a:rPr lang="en-GB" smtClean="0">
                <a:solidFill>
                  <a:prstClr val="white"/>
                </a:solidFill>
              </a:rPr>
              <a:pPr/>
              <a:t>20/03/2014</a:t>
            </a:fld>
            <a:endParaRPr lang="en-GB" dirty="0">
              <a:solidFill>
                <a:prstClr val="white"/>
              </a:solidFill>
            </a:endParaRPr>
          </a:p>
        </p:txBody>
      </p:sp>
      <p:sp>
        <p:nvSpPr>
          <p:cNvPr id="8" name="Footer Placeholder 4"/>
          <p:cNvSpPr>
            <a:spLocks noGrp="1"/>
          </p:cNvSpPr>
          <p:nvPr>
            <p:ph type="ftr" sz="quarter" idx="11"/>
          </p:nvPr>
        </p:nvSpPr>
        <p:spPr>
          <a:xfrm>
            <a:off x="655199" y="6678000"/>
            <a:ext cx="7240415" cy="180000"/>
          </a:xfrm>
        </p:spPr>
        <p:txBody>
          <a:bodyPr/>
          <a:lstStyle>
            <a:lvl1pPr>
              <a:defRPr>
                <a:solidFill>
                  <a:schemeClr val="bg1"/>
                </a:solidFill>
              </a:defRPr>
            </a:lvl1pPr>
          </a:lstStyle>
          <a:p>
            <a:r>
              <a:rPr lang="en-GB" dirty="0" smtClean="0">
                <a:solidFill>
                  <a:prstClr val="white"/>
                </a:solidFill>
              </a:rPr>
              <a:t>NHS | Presentation to [XXXX Company] | [Type Date]</a:t>
            </a:r>
            <a:endParaRPr lang="en-GB" dirty="0">
              <a:solidFill>
                <a:prstClr val="white"/>
              </a:solidFill>
            </a:endParaRPr>
          </a:p>
        </p:txBody>
      </p:sp>
      <p:sp>
        <p:nvSpPr>
          <p:cNvPr id="9"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smtClean="0">
                <a:solidFill>
                  <a:prstClr val="white"/>
                </a:solidFill>
              </a:rPr>
              <a:pPr/>
              <a:t>‹#›</a:t>
            </a:fld>
            <a:endParaRPr lang="en-GB" dirty="0">
              <a:solidFill>
                <a:prstClr val="white"/>
              </a:solidFill>
            </a:endParaRPr>
          </a:p>
        </p:txBody>
      </p:sp>
      <p:sp>
        <p:nvSpPr>
          <p:cNvPr id="10" name="Title 1"/>
          <p:cNvSpPr>
            <a:spLocks noGrp="1"/>
          </p:cNvSpPr>
          <p:nvPr>
            <p:ph type="ctrTitle" hasCustomPrompt="1"/>
          </p:nvPr>
        </p:nvSpPr>
        <p:spPr>
          <a:xfrm>
            <a:off x="358774" y="1493999"/>
            <a:ext cx="7002463" cy="3293491"/>
          </a:xfrm>
        </p:spPr>
        <p:txBody>
          <a:bodyPr lIns="108000" tIns="72000"/>
          <a:lstStyle>
            <a:lvl1pPr>
              <a:lnSpc>
                <a:spcPts val="4800"/>
              </a:lnSpc>
              <a:defRPr sz="4000"/>
            </a:lvl1pPr>
          </a:lstStyle>
          <a:p>
            <a:r>
              <a:rPr lang="en-GB" noProof="0" dirty="0" smtClean="0"/>
              <a:t>Click to edit Section title</a:t>
            </a:r>
            <a:endParaRPr lang="en-GB" noProof="0" dirty="0"/>
          </a:p>
        </p:txBody>
      </p:sp>
      <p:sp>
        <p:nvSpPr>
          <p:cNvPr id="11" name="Subtitle 2"/>
          <p:cNvSpPr>
            <a:spLocks noGrp="1"/>
          </p:cNvSpPr>
          <p:nvPr>
            <p:ph type="subTitle" idx="1" hasCustomPrompt="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Section subtitle</a:t>
            </a:r>
            <a:endParaRPr lang="en-GB" noProof="0" dirty="0"/>
          </a:p>
        </p:txBody>
      </p:sp>
      <p:sp>
        <p:nvSpPr>
          <p:cNvPr id="12" name="Rectangle 11"/>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0" name="Rectangle 19"/>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1"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section number</a:t>
            </a:r>
            <a:endParaRPr lang="en-GB" noProof="0" dirty="0"/>
          </a:p>
        </p:txBody>
      </p:sp>
      <p:pic>
        <p:nvPicPr>
          <p:cNvPr id="3074"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481615" y="3205038"/>
            <a:ext cx="1314000" cy="1582452"/>
          </a:xfrm>
          <a:prstGeom prst="rect">
            <a:avLst/>
          </a:prstGeom>
          <a:noFill/>
          <a:ln w="9525">
            <a:noFill/>
            <a:miter lim="800000"/>
            <a:headEnd/>
            <a:tailEnd/>
          </a:ln>
        </p:spPr>
      </p:pic>
      <p:pic>
        <p:nvPicPr>
          <p:cNvPr id="13" name="Picture 3" descr="J:\NHS CB\Communication\Branding\Templates\Template photos\Smiling baby.JPG"/>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3206347" y="4902100"/>
            <a:ext cx="1314000" cy="1609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842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Date Placeholder 3"/>
          <p:cNvSpPr>
            <a:spLocks noGrp="1"/>
          </p:cNvSpPr>
          <p:nvPr>
            <p:ph type="dt" sz="half" idx="10"/>
          </p:nvPr>
        </p:nvSpPr>
        <p:spPr/>
        <p:txBody>
          <a:bodyPr/>
          <a:lstStyle/>
          <a:p>
            <a:fld id="{2B261B25-FFF6-489B-ABB5-FD19E94021FE}" type="datetime1">
              <a:rPr lang="en-GB" smtClean="0">
                <a:solidFill>
                  <a:prstClr val="white"/>
                </a:solidFill>
              </a:rPr>
              <a:pPr/>
              <a:t>20/03/2014</a:t>
            </a:fld>
            <a:endParaRPr lang="en-GB" dirty="0">
              <a:solidFill>
                <a:prstClr val="white"/>
              </a:solidFill>
            </a:endParaRPr>
          </a:p>
        </p:txBody>
      </p:sp>
      <p:sp>
        <p:nvSpPr>
          <p:cNvPr id="5" name="Footer Placeholder 4"/>
          <p:cNvSpPr>
            <a:spLocks noGrp="1"/>
          </p:cNvSpPr>
          <p:nvPr>
            <p:ph type="ftr" sz="quarter" idx="11"/>
          </p:nvPr>
        </p:nvSpPr>
        <p:spPr/>
        <p:txBody>
          <a:bodyPr/>
          <a:lstStyle/>
          <a:p>
            <a:r>
              <a:rPr lang="en-GB" dirty="0" smtClean="0">
                <a:solidFill>
                  <a:prstClr val="black"/>
                </a:solidFill>
              </a:rPr>
              <a:t>NHS | Presentation to [XXXX Company] | [Type Date]</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996335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358775" y="2052001"/>
            <a:ext cx="7002463" cy="20879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10"/>
          </p:nvPr>
        </p:nvSpPr>
        <p:spPr/>
        <p:txBody>
          <a:bodyPr/>
          <a:lstStyle/>
          <a:p>
            <a:fld id="{C74E3C0C-A449-4555-8972-EB3F2F1385EA}" type="datetime1">
              <a:rPr lang="en-GB" smtClean="0">
                <a:solidFill>
                  <a:prstClr val="white"/>
                </a:solidFill>
              </a:rPr>
              <a:pPr/>
              <a:t>20/03/2014</a:t>
            </a:fld>
            <a:endParaRPr lang="en-GB" dirty="0">
              <a:solidFill>
                <a:prstClr val="white"/>
              </a:solidFill>
            </a:endParaRPr>
          </a:p>
        </p:txBody>
      </p:sp>
      <p:sp>
        <p:nvSpPr>
          <p:cNvPr id="5" name="Footer Placeholder 4"/>
          <p:cNvSpPr>
            <a:spLocks noGrp="1"/>
          </p:cNvSpPr>
          <p:nvPr>
            <p:ph type="ftr" sz="quarter" idx="11"/>
          </p:nvPr>
        </p:nvSpPr>
        <p:spPr/>
        <p:txBody>
          <a:bodyPr/>
          <a:lstStyle/>
          <a:p>
            <a:r>
              <a:rPr lang="en-GB" dirty="0" smtClean="0">
                <a:solidFill>
                  <a:prstClr val="black"/>
                </a:solidFill>
              </a:rPr>
              <a:t>NHS | Presentation to [XXXX Company] | [Type Date]</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dirty="0">
              <a:solidFill>
                <a:prstClr val="black"/>
              </a:solidFill>
            </a:endParaRPr>
          </a:p>
        </p:txBody>
      </p:sp>
      <p:sp>
        <p:nvSpPr>
          <p:cNvPr id="7" name="Picture Placeholder 21"/>
          <p:cNvSpPr>
            <a:spLocks noGrp="1"/>
          </p:cNvSpPr>
          <p:nvPr>
            <p:ph type="pic" sz="quarter" idx="14"/>
          </p:nvPr>
        </p:nvSpPr>
        <p:spPr>
          <a:xfrm>
            <a:off x="358775" y="4320000"/>
            <a:ext cx="1314450" cy="1587500"/>
          </a:xfrm>
        </p:spPr>
        <p:txBody>
          <a:bodyPr/>
          <a:lstStyle>
            <a:lvl1pPr>
              <a:buFontTx/>
              <a:buNone/>
              <a:defRPr/>
            </a:lvl1pPr>
          </a:lstStyle>
          <a:p>
            <a:r>
              <a:rPr lang="en-US" dirty="0" smtClean="0"/>
              <a:t>Click icon to add picture</a:t>
            </a:r>
            <a:endParaRPr lang="en-GB" dirty="0"/>
          </a:p>
        </p:txBody>
      </p:sp>
      <p:sp>
        <p:nvSpPr>
          <p:cNvPr id="8" name="Picture Placeholder 21"/>
          <p:cNvSpPr>
            <a:spLocks noGrp="1"/>
          </p:cNvSpPr>
          <p:nvPr>
            <p:ph type="pic" sz="quarter" idx="15"/>
          </p:nvPr>
        </p:nvSpPr>
        <p:spPr>
          <a:xfrm>
            <a:off x="1780725" y="4320000"/>
            <a:ext cx="2736850" cy="1587500"/>
          </a:xfrm>
        </p:spPr>
        <p:txBody>
          <a:bodyPr/>
          <a:lstStyle>
            <a:lvl1pPr>
              <a:buFontTx/>
              <a:buNone/>
              <a:defRPr/>
            </a:lvl1pPr>
          </a:lstStyle>
          <a:p>
            <a:r>
              <a:rPr lang="en-US" dirty="0" smtClean="0"/>
              <a:t>Click icon to add picture</a:t>
            </a:r>
            <a:endParaRPr lang="en-GB" dirty="0"/>
          </a:p>
        </p:txBody>
      </p:sp>
      <p:sp>
        <p:nvSpPr>
          <p:cNvPr id="9" name="Picture Placeholder 21"/>
          <p:cNvSpPr>
            <a:spLocks noGrp="1"/>
          </p:cNvSpPr>
          <p:nvPr>
            <p:ph type="pic" sz="quarter" idx="16"/>
          </p:nvPr>
        </p:nvSpPr>
        <p:spPr>
          <a:xfrm>
            <a:off x="4624326" y="4320000"/>
            <a:ext cx="1314450" cy="1587500"/>
          </a:xfrm>
        </p:spPr>
        <p:txBody>
          <a:bodyPr/>
          <a:lstStyle>
            <a:lvl1pPr>
              <a:buFontTx/>
              <a:buNone/>
              <a:defRPr/>
            </a:lvl1pPr>
          </a:lstStyle>
          <a:p>
            <a:r>
              <a:rPr lang="en-US" dirty="0" smtClean="0"/>
              <a:t>Click icon to add picture</a:t>
            </a:r>
            <a:endParaRPr lang="en-GB" dirty="0"/>
          </a:p>
        </p:txBody>
      </p:sp>
    </p:spTree>
    <p:extLst>
      <p:ext uri="{BB962C8B-B14F-4D97-AF65-F5344CB8AC3E}">
        <p14:creationId xmlns:p14="http://schemas.microsoft.com/office/powerpoint/2010/main" val="1683049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hasCustomPrompt="1"/>
          </p:nvPr>
        </p:nvSpPr>
        <p:spPr>
          <a:xfrm>
            <a:off x="358775" y="2052001"/>
            <a:ext cx="8426449" cy="424799"/>
          </a:xfrm>
        </p:spPr>
        <p:txBody>
          <a:bodyPr/>
          <a:lstStyle>
            <a:lvl1pPr marL="216000" indent="0">
              <a:buFontTx/>
              <a:buNone/>
              <a:defRPr baseline="0"/>
            </a:lvl1pPr>
          </a:lstStyle>
          <a:p>
            <a:pPr lvl="0"/>
            <a:r>
              <a:rPr lang="en-GB" noProof="0" dirty="0" smtClean="0"/>
              <a:t>Click to add subtitle / further information</a:t>
            </a:r>
            <a:endParaRPr lang="en-GB" noProof="0" dirty="0"/>
          </a:p>
        </p:txBody>
      </p:sp>
      <p:sp>
        <p:nvSpPr>
          <p:cNvPr id="4" name="Date Placeholder 3"/>
          <p:cNvSpPr>
            <a:spLocks noGrp="1"/>
          </p:cNvSpPr>
          <p:nvPr>
            <p:ph type="dt" sz="half" idx="10"/>
          </p:nvPr>
        </p:nvSpPr>
        <p:spPr/>
        <p:txBody>
          <a:bodyPr/>
          <a:lstStyle/>
          <a:p>
            <a:fld id="{8673D42B-35FE-4CA2-9838-EB0DE0DCAABE}" type="datetime1">
              <a:rPr lang="en-GB" smtClean="0">
                <a:solidFill>
                  <a:prstClr val="white"/>
                </a:solidFill>
              </a:rPr>
              <a:pPr/>
              <a:t>20/03/2014</a:t>
            </a:fld>
            <a:endParaRPr lang="en-GB" dirty="0">
              <a:solidFill>
                <a:prstClr val="white"/>
              </a:solidFill>
            </a:endParaRPr>
          </a:p>
        </p:txBody>
      </p:sp>
      <p:sp>
        <p:nvSpPr>
          <p:cNvPr id="5" name="Footer Placeholder 4"/>
          <p:cNvSpPr>
            <a:spLocks noGrp="1"/>
          </p:cNvSpPr>
          <p:nvPr>
            <p:ph type="ftr" sz="quarter" idx="11"/>
          </p:nvPr>
        </p:nvSpPr>
        <p:spPr/>
        <p:txBody>
          <a:bodyPr/>
          <a:lstStyle/>
          <a:p>
            <a:r>
              <a:rPr lang="en-GB" dirty="0" smtClean="0">
                <a:solidFill>
                  <a:prstClr val="black"/>
                </a:solidFill>
              </a:rPr>
              <a:t>NHS | Presentation to [XXXX Company] | [Type Date]</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dirty="0">
              <a:solidFill>
                <a:prstClr val="black"/>
              </a:solidFill>
            </a:endParaRPr>
          </a:p>
        </p:txBody>
      </p:sp>
      <p:sp>
        <p:nvSpPr>
          <p:cNvPr id="8" name="Chart Placeholder 7"/>
          <p:cNvSpPr>
            <a:spLocks noGrp="1"/>
          </p:cNvSpPr>
          <p:nvPr>
            <p:ph type="chart" sz="quarter" idx="13"/>
          </p:nvPr>
        </p:nvSpPr>
        <p:spPr>
          <a:xfrm>
            <a:off x="179512" y="2385060"/>
            <a:ext cx="8616827" cy="3710939"/>
          </a:xfrm>
        </p:spPr>
        <p:txBody>
          <a:bodyPr/>
          <a:lstStyle/>
          <a:p>
            <a:r>
              <a:rPr lang="en-US" dirty="0" smtClean="0"/>
              <a:t>Click icon to add chart</a:t>
            </a:r>
            <a:endParaRPr lang="en-GB" dirty="0"/>
          </a:p>
        </p:txBody>
      </p:sp>
      <p:sp>
        <p:nvSpPr>
          <p:cNvPr id="10" name="Text Placeholder 9"/>
          <p:cNvSpPr>
            <a:spLocks noGrp="1"/>
          </p:cNvSpPr>
          <p:nvPr>
            <p:ph type="body" sz="quarter" idx="14" hasCustomPrompt="1"/>
          </p:nvPr>
        </p:nvSpPr>
        <p:spPr>
          <a:xfrm>
            <a:off x="358775" y="5849937"/>
            <a:ext cx="8426450" cy="246062"/>
          </a:xfrm>
        </p:spPr>
        <p:txBody>
          <a:bodyPr anchor="b" anchorCtr="0"/>
          <a:lstStyle>
            <a:lvl1pPr indent="0" algn="r">
              <a:lnSpc>
                <a:spcPct val="100000"/>
              </a:lnSpc>
              <a:buFontTx/>
              <a:buNone/>
              <a:defRPr sz="1200">
                <a:solidFill>
                  <a:schemeClr val="tx2"/>
                </a:solidFill>
              </a:defRPr>
            </a:lvl1pPr>
            <a:lvl2pPr indent="0" algn="r">
              <a:lnSpc>
                <a:spcPct val="100000"/>
              </a:lnSpc>
              <a:buFontTx/>
              <a:buNone/>
              <a:defRPr sz="1200"/>
            </a:lvl2pPr>
            <a:lvl3pPr indent="0" algn="r">
              <a:lnSpc>
                <a:spcPct val="100000"/>
              </a:lnSpc>
              <a:buFontTx/>
              <a:buNone/>
              <a:defRPr sz="1200"/>
            </a:lvl3pPr>
            <a:lvl4pPr indent="0" algn="r">
              <a:lnSpc>
                <a:spcPct val="100000"/>
              </a:lnSpc>
              <a:buFontTx/>
              <a:buNone/>
              <a:defRPr sz="1200"/>
            </a:lvl4pPr>
            <a:lvl5pPr indent="0" algn="r">
              <a:lnSpc>
                <a:spcPct val="100000"/>
              </a:lnSpc>
              <a:buFontTx/>
              <a:buNone/>
              <a:defRPr sz="1200"/>
            </a:lvl5pPr>
          </a:lstStyle>
          <a:p>
            <a:pPr lvl="0"/>
            <a:r>
              <a:rPr lang="en-US" dirty="0" smtClean="0"/>
              <a:t>Click to add source/notes</a:t>
            </a:r>
            <a:endParaRPr lang="en-GB" dirty="0"/>
          </a:p>
        </p:txBody>
      </p:sp>
    </p:spTree>
    <p:extLst>
      <p:ext uri="{BB962C8B-B14F-4D97-AF65-F5344CB8AC3E}">
        <p14:creationId xmlns:p14="http://schemas.microsoft.com/office/powerpoint/2010/main" val="2388679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Date Placeholder 2"/>
          <p:cNvSpPr>
            <a:spLocks noGrp="1"/>
          </p:cNvSpPr>
          <p:nvPr>
            <p:ph type="dt" sz="half" idx="10"/>
          </p:nvPr>
        </p:nvSpPr>
        <p:spPr/>
        <p:txBody>
          <a:bodyPr/>
          <a:lstStyle/>
          <a:p>
            <a:fld id="{AEFB993A-9E8F-439F-B06E-CF216BC59439}" type="datetime1">
              <a:rPr lang="en-GB" smtClean="0">
                <a:solidFill>
                  <a:prstClr val="white"/>
                </a:solidFill>
              </a:rPr>
              <a:pPr/>
              <a:t>20/03/2014</a:t>
            </a:fld>
            <a:endParaRPr lang="en-GB" dirty="0">
              <a:solidFill>
                <a:prstClr val="white"/>
              </a:solidFill>
            </a:endParaRPr>
          </a:p>
        </p:txBody>
      </p:sp>
      <p:sp>
        <p:nvSpPr>
          <p:cNvPr id="4" name="Footer Placeholder 3"/>
          <p:cNvSpPr>
            <a:spLocks noGrp="1"/>
          </p:cNvSpPr>
          <p:nvPr>
            <p:ph type="ftr" sz="quarter" idx="11"/>
          </p:nvPr>
        </p:nvSpPr>
        <p:spPr/>
        <p:txBody>
          <a:bodyPr/>
          <a:lstStyle/>
          <a:p>
            <a:r>
              <a:rPr lang="en-GB" dirty="0" smtClean="0">
                <a:solidFill>
                  <a:prstClr val="black"/>
                </a:solidFill>
              </a:rPr>
              <a:t>NHS | Presentation to [XXXX Company] | [Type Date]</a:t>
            </a:r>
            <a:endParaRPr lang="en-GB" dirty="0">
              <a:solidFill>
                <a:prstClr val="black"/>
              </a:solidFill>
            </a:endParaRPr>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93107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46F21-FD51-4F87-A380-260F7ED1D6A9}" type="datetime1">
              <a:rPr lang="en-GB" smtClean="0">
                <a:solidFill>
                  <a:prstClr val="white"/>
                </a:solidFill>
              </a:rPr>
              <a:pPr/>
              <a:t>20/03/2014</a:t>
            </a:fld>
            <a:endParaRPr lang="en-GB" dirty="0">
              <a:solidFill>
                <a:prstClr val="white"/>
              </a:solidFill>
            </a:endParaRPr>
          </a:p>
        </p:txBody>
      </p:sp>
      <p:sp>
        <p:nvSpPr>
          <p:cNvPr id="3" name="Footer Placeholder 2"/>
          <p:cNvSpPr>
            <a:spLocks noGrp="1"/>
          </p:cNvSpPr>
          <p:nvPr>
            <p:ph type="ftr" sz="quarter" idx="11"/>
          </p:nvPr>
        </p:nvSpPr>
        <p:spPr/>
        <p:txBody>
          <a:bodyPr/>
          <a:lstStyle/>
          <a:p>
            <a:r>
              <a:rPr lang="en-GB" dirty="0" smtClean="0">
                <a:solidFill>
                  <a:prstClr val="black"/>
                </a:solidFill>
              </a:rPr>
              <a:t>NHS | Presentation to [XXXX Company] | [Type Date]</a:t>
            </a:r>
            <a:endParaRPr lang="en-GB" dirty="0">
              <a:solidFill>
                <a:prstClr val="black"/>
              </a:solidFill>
            </a:endParaRPr>
          </a:p>
        </p:txBody>
      </p:sp>
      <p:sp>
        <p:nvSpPr>
          <p:cNvPr id="4" name="Slide Number Placeholder 3"/>
          <p:cNvSpPr>
            <a:spLocks noGrp="1"/>
          </p:cNvSpPr>
          <p:nvPr>
            <p:ph type="sldNum" sz="quarter" idx="12"/>
          </p:nvPr>
        </p:nvSpPr>
        <p:spPr/>
        <p:txBody>
          <a:bodyPr/>
          <a:lstStyle/>
          <a:p>
            <a:fld id="{23134A5E-8B9A-4F1B-8A1C-D54727A06F98}"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10119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C68F8B1-B6F7-A044-ADD0-ADA2591C4964}" type="datetimeFigureOut">
              <a:rPr lang="en-US" smtClean="0">
                <a:solidFill>
                  <a:prstClr val="white"/>
                </a:solidFill>
              </a:rPr>
              <a:pPr/>
              <a:t>3/20/2014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46D6C3E4-75F5-EB43-8D27-5A7C045FCB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24832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D7E6AC-E4EE-4D70-A402-B0770E8817D2}" type="datetimeFigureOut">
              <a:rPr lang="en-GB" smtClean="0"/>
              <a:t>20/03/2014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FAF287-5BDF-4A7B-830A-C9A97D866C03}" type="slidenum">
              <a:rPr lang="en-GB" smtClean="0"/>
              <a:t>‹#›</a:t>
            </a:fld>
            <a:endParaRPr lang="en-GB"/>
          </a:p>
        </p:txBody>
      </p:sp>
    </p:spTree>
    <p:extLst>
      <p:ext uri="{BB962C8B-B14F-4D97-AF65-F5344CB8AC3E}">
        <p14:creationId xmlns:p14="http://schemas.microsoft.com/office/powerpoint/2010/main" val="533757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7E6AC-E4EE-4D70-A402-B0770E8817D2}" type="datetimeFigureOut">
              <a:rPr lang="en-GB" smtClean="0"/>
              <a:t>20/03/2014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FAF287-5BDF-4A7B-830A-C9A97D866C03}" type="slidenum">
              <a:rPr lang="en-GB" smtClean="0"/>
              <a:t>‹#›</a:t>
            </a:fld>
            <a:endParaRPr lang="en-GB"/>
          </a:p>
        </p:txBody>
      </p:sp>
    </p:spTree>
    <p:extLst>
      <p:ext uri="{BB962C8B-B14F-4D97-AF65-F5344CB8AC3E}">
        <p14:creationId xmlns:p14="http://schemas.microsoft.com/office/powerpoint/2010/main" val="4253847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1D7E6AC-E4EE-4D70-A402-B0770E8817D2}" type="datetimeFigureOut">
              <a:rPr lang="en-GB" smtClean="0"/>
              <a:t>20/03/2014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FAF287-5BDF-4A7B-830A-C9A97D866C03}" type="slidenum">
              <a:rPr lang="en-GB" smtClean="0"/>
              <a:t>‹#›</a:t>
            </a:fld>
            <a:endParaRPr lang="en-GB"/>
          </a:p>
        </p:txBody>
      </p:sp>
    </p:spTree>
    <p:extLst>
      <p:ext uri="{BB962C8B-B14F-4D97-AF65-F5344CB8AC3E}">
        <p14:creationId xmlns:p14="http://schemas.microsoft.com/office/powerpoint/2010/main" val="1574053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1D7E6AC-E4EE-4D70-A402-B0770E8817D2}" type="datetimeFigureOut">
              <a:rPr lang="en-GB" smtClean="0"/>
              <a:t>20/03/2014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FAF287-5BDF-4A7B-830A-C9A97D866C03}" type="slidenum">
              <a:rPr lang="en-GB" smtClean="0"/>
              <a:t>‹#›</a:t>
            </a:fld>
            <a:endParaRPr lang="en-GB"/>
          </a:p>
        </p:txBody>
      </p:sp>
    </p:spTree>
    <p:extLst>
      <p:ext uri="{BB962C8B-B14F-4D97-AF65-F5344CB8AC3E}">
        <p14:creationId xmlns:p14="http://schemas.microsoft.com/office/powerpoint/2010/main" val="1566277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1D7E6AC-E4EE-4D70-A402-B0770E8817D2}" type="datetimeFigureOut">
              <a:rPr lang="en-GB" smtClean="0"/>
              <a:t>20/03/2014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FAF287-5BDF-4A7B-830A-C9A97D866C03}" type="slidenum">
              <a:rPr lang="en-GB" smtClean="0"/>
              <a:t>‹#›</a:t>
            </a:fld>
            <a:endParaRPr lang="en-GB"/>
          </a:p>
        </p:txBody>
      </p:sp>
    </p:spTree>
    <p:extLst>
      <p:ext uri="{BB962C8B-B14F-4D97-AF65-F5344CB8AC3E}">
        <p14:creationId xmlns:p14="http://schemas.microsoft.com/office/powerpoint/2010/main" val="3152088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D7E6AC-E4EE-4D70-A402-B0770E8817D2}" type="datetimeFigureOut">
              <a:rPr lang="en-GB" smtClean="0"/>
              <a:t>20/03/2014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FAF287-5BDF-4A7B-830A-C9A97D866C03}" type="slidenum">
              <a:rPr lang="en-GB" smtClean="0"/>
              <a:t>‹#›</a:t>
            </a:fld>
            <a:endParaRPr lang="en-GB"/>
          </a:p>
        </p:txBody>
      </p:sp>
    </p:spTree>
    <p:extLst>
      <p:ext uri="{BB962C8B-B14F-4D97-AF65-F5344CB8AC3E}">
        <p14:creationId xmlns:p14="http://schemas.microsoft.com/office/powerpoint/2010/main" val="900672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D7E6AC-E4EE-4D70-A402-B0770E8817D2}" type="datetimeFigureOut">
              <a:rPr lang="en-GB" smtClean="0"/>
              <a:t>20/03/2014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FAF287-5BDF-4A7B-830A-C9A97D866C03}" type="slidenum">
              <a:rPr lang="en-GB" smtClean="0"/>
              <a:t>‹#›</a:t>
            </a:fld>
            <a:endParaRPr lang="en-GB"/>
          </a:p>
        </p:txBody>
      </p:sp>
    </p:spTree>
    <p:extLst>
      <p:ext uri="{BB962C8B-B14F-4D97-AF65-F5344CB8AC3E}">
        <p14:creationId xmlns:p14="http://schemas.microsoft.com/office/powerpoint/2010/main" val="2626417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D7E6AC-E4EE-4D70-A402-B0770E8817D2}" type="datetimeFigureOut">
              <a:rPr lang="en-GB" smtClean="0"/>
              <a:t>20/03/2014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FAF287-5BDF-4A7B-830A-C9A97D866C03}" type="slidenum">
              <a:rPr lang="en-GB" smtClean="0"/>
              <a:t>‹#›</a:t>
            </a:fld>
            <a:endParaRPr lang="en-GB"/>
          </a:p>
        </p:txBody>
      </p:sp>
    </p:spTree>
    <p:extLst>
      <p:ext uri="{BB962C8B-B14F-4D97-AF65-F5344CB8AC3E}">
        <p14:creationId xmlns:p14="http://schemas.microsoft.com/office/powerpoint/2010/main" val="327181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7E6AC-E4EE-4D70-A402-B0770E8817D2}" type="datetimeFigureOut">
              <a:rPr lang="en-GB" smtClean="0"/>
              <a:t>20/03/2014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AF287-5BDF-4A7B-830A-C9A97D866C03}" type="slidenum">
              <a:rPr lang="en-GB" smtClean="0"/>
              <a:t>‹#›</a:t>
            </a:fld>
            <a:endParaRPr lang="en-GB"/>
          </a:p>
        </p:txBody>
      </p:sp>
    </p:spTree>
    <p:extLst>
      <p:ext uri="{BB962C8B-B14F-4D97-AF65-F5344CB8AC3E}">
        <p14:creationId xmlns:p14="http://schemas.microsoft.com/office/powerpoint/2010/main" val="3331162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8775" y="1386000"/>
            <a:ext cx="8426449" cy="565200"/>
          </a:xfrm>
          <a:prstGeom prst="rect">
            <a:avLst/>
          </a:prstGeom>
          <a:solidFill>
            <a:schemeClr val="accent1"/>
          </a:solidFill>
        </p:spPr>
        <p:txBody>
          <a:bodyPr vert="horz" lIns="21600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358775" y="2052001"/>
            <a:ext cx="7002463" cy="3780000"/>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895615" y="6309700"/>
            <a:ext cx="900000" cy="180000"/>
          </a:xfrm>
          <a:prstGeom prst="rect">
            <a:avLst/>
          </a:prstGeom>
        </p:spPr>
        <p:txBody>
          <a:bodyPr vert="horz" lIns="0" tIns="0" rIns="0" bIns="0" rtlCol="0" anchor="b" anchorCtr="0">
            <a:noAutofit/>
          </a:bodyPr>
          <a:lstStyle>
            <a:lvl1pPr algn="r">
              <a:defRPr sz="1200">
                <a:solidFill>
                  <a:schemeClr val="bg1"/>
                </a:solidFill>
                <a:latin typeface="Arial" pitchFamily="34" charset="0"/>
                <a:cs typeface="Arial" pitchFamily="34" charset="0"/>
              </a:defRPr>
            </a:lvl1pPr>
          </a:lstStyle>
          <a:p>
            <a:fld id="{375C697A-10D3-4CE6-81DB-67BEB3DF12C6}" type="datetime1">
              <a:rPr lang="en-GB" smtClean="0">
                <a:solidFill>
                  <a:prstClr val="white"/>
                </a:solidFill>
              </a:rPr>
              <a:pPr/>
              <a:t>20/03/2014</a:t>
            </a:fld>
            <a:endParaRPr lang="en-GB" dirty="0">
              <a:solidFill>
                <a:prstClr val="white"/>
              </a:solidFill>
            </a:endParaRPr>
          </a:p>
        </p:txBody>
      </p:sp>
      <p:sp>
        <p:nvSpPr>
          <p:cNvPr id="5" name="Footer Placeholder 4"/>
          <p:cNvSpPr>
            <a:spLocks noGrp="1"/>
          </p:cNvSpPr>
          <p:nvPr>
            <p:ph type="ftr" sz="quarter" idx="3"/>
          </p:nvPr>
        </p:nvSpPr>
        <p:spPr>
          <a:xfrm>
            <a:off x="655199" y="6309700"/>
            <a:ext cx="7240415" cy="180000"/>
          </a:xfrm>
          <a:prstGeom prst="rect">
            <a:avLst/>
          </a:prstGeom>
        </p:spPr>
        <p:txBody>
          <a:bodyPr vert="horz" lIns="0" tIns="0" rIns="0" bIns="0" rtlCol="0" anchor="b" anchorCtr="0">
            <a:noAutofit/>
          </a:bodyPr>
          <a:lstStyle>
            <a:lvl1pPr algn="l">
              <a:defRPr sz="1200">
                <a:solidFill>
                  <a:schemeClr val="tx1"/>
                </a:solidFill>
                <a:latin typeface="Arial" pitchFamily="34" charset="0"/>
                <a:cs typeface="Arial" pitchFamily="34" charset="0"/>
              </a:defRPr>
            </a:lvl1pPr>
          </a:lstStyle>
          <a:p>
            <a:r>
              <a:rPr lang="en-GB" dirty="0" smtClean="0">
                <a:solidFill>
                  <a:prstClr val="black"/>
                </a:solidFill>
              </a:rPr>
              <a:t>NHS | Presentation to [XXXX Company] | [Type Date]</a:t>
            </a:r>
            <a:endParaRPr lang="en-GB" dirty="0">
              <a:solidFill>
                <a:prstClr val="black"/>
              </a:solidFill>
            </a:endParaRPr>
          </a:p>
        </p:txBody>
      </p:sp>
      <p:sp>
        <p:nvSpPr>
          <p:cNvPr id="6" name="Slide Number Placeholder 5"/>
          <p:cNvSpPr>
            <a:spLocks noGrp="1"/>
          </p:cNvSpPr>
          <p:nvPr>
            <p:ph type="sldNum" sz="quarter" idx="4"/>
          </p:nvPr>
        </p:nvSpPr>
        <p:spPr>
          <a:xfrm>
            <a:off x="237600" y="6309700"/>
            <a:ext cx="301175" cy="180000"/>
          </a:xfrm>
          <a:prstGeom prst="rect">
            <a:avLst/>
          </a:prstGeom>
        </p:spPr>
        <p:txBody>
          <a:bodyPr vert="horz" lIns="0" tIns="0" rIns="0" bIns="0" rtlCol="0" anchor="b" anchorCtr="0">
            <a:noAutofit/>
          </a:bodyPr>
          <a:lstStyle>
            <a:lvl1pPr algn="r">
              <a:defRPr sz="1200" b="1">
                <a:solidFill>
                  <a:schemeClr val="tx1"/>
                </a:solidFill>
                <a:latin typeface="Arial" pitchFamily="34" charset="0"/>
                <a:cs typeface="Arial" pitchFamily="34" charset="0"/>
              </a:defRPr>
            </a:lvl1pPr>
          </a:lstStyle>
          <a:p>
            <a:fld id="{23134A5E-8B9A-4F1B-8A1C-D54727A06F98}" type="slidenum">
              <a:rPr lang="en-GB" smtClean="0">
                <a:solidFill>
                  <a:prstClr val="black"/>
                </a:solidFill>
              </a:rPr>
              <a:pPr/>
              <a:t>‹#›</a:t>
            </a:fld>
            <a:endParaRPr lang="en-GB" dirty="0">
              <a:solidFill>
                <a:prstClr val="black"/>
              </a:solidFill>
            </a:endParaRPr>
          </a:p>
        </p:txBody>
      </p:sp>
      <p:pic>
        <p:nvPicPr>
          <p:cNvPr id="7" name="Picture 2" descr="J:\NHS CB\Communication\Branding\Logos\NHS England\NHS England col.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07324" y="488113"/>
            <a:ext cx="9779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4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p:titleStyle>
    <p:bodyStyle>
      <a:lvl1pPr marL="216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1pPr>
      <a:lvl2pPr marL="432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2pPr>
      <a:lvl3pPr marL="648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3pPr>
      <a:lvl4pPr marL="864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4pPr>
      <a:lvl5pPr marL="1080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england.nhs.uk/ourwork/commissioning/spec-servic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775" y="1549400"/>
            <a:ext cx="6990292" cy="1532200"/>
          </a:xfrm>
        </p:spPr>
        <p:txBody>
          <a:bodyPr/>
          <a:lstStyle/>
          <a:p>
            <a:pPr>
              <a:lnSpc>
                <a:spcPct val="100000"/>
              </a:lnSpc>
            </a:pPr>
            <a:r>
              <a:rPr lang="en-GB" sz="3600" b="1" dirty="0" smtClean="0"/>
              <a:t>Specialised Commissioning </a:t>
            </a:r>
            <a:r>
              <a:rPr lang="en-GB" sz="1800" b="1" dirty="0" smtClean="0"/>
              <a:t/>
            </a:r>
            <a:br>
              <a:rPr lang="en-GB" sz="1800" b="1" dirty="0" smtClean="0"/>
            </a:br>
            <a:r>
              <a:rPr lang="en-GB" sz="1800" b="1" dirty="0" smtClean="0"/>
              <a:t/>
            </a:r>
            <a:br>
              <a:rPr lang="en-GB" sz="1800" b="1" dirty="0" smtClean="0"/>
            </a:br>
            <a:r>
              <a:rPr lang="en-GB" sz="1800" b="1" dirty="0" smtClean="0"/>
              <a:t>Sarah Watson, Programme Director Highly Specialised Services – Internal Medicine</a:t>
            </a:r>
            <a:endParaRPr lang="en-GB" sz="1800" b="1" dirty="0"/>
          </a:p>
        </p:txBody>
      </p:sp>
      <p:sp>
        <p:nvSpPr>
          <p:cNvPr id="4" name="Text Placeholder 17"/>
          <p:cNvSpPr txBox="1">
            <a:spLocks/>
          </p:cNvSpPr>
          <p:nvPr/>
        </p:nvSpPr>
        <p:spPr>
          <a:xfrm>
            <a:off x="361047" y="5130800"/>
            <a:ext cx="2736850" cy="1269999"/>
          </a:xfrm>
          <a:prstGeom prst="rect">
            <a:avLst/>
          </a:prstGeom>
        </p:spPr>
        <p:txBody>
          <a:bodyPr vert="horz" lIns="108000" tIns="0" rIns="0" bIns="0" rtlCol="0" anchor="t" anchorCtr="0">
            <a:noAutofit/>
          </a:bodyPr>
          <a:lstStyle/>
          <a:p>
            <a:pPr defTabSz="216000">
              <a:spcBef>
                <a:spcPts val="800"/>
              </a:spcBef>
              <a:buClr>
                <a:srgbClr val="00ADC6"/>
              </a:buClr>
              <a:defRPr/>
            </a:pPr>
            <a:r>
              <a:rPr lang="en-GB" b="1" dirty="0" smtClean="0">
                <a:solidFill>
                  <a:prstClr val="white"/>
                </a:solidFill>
                <a:cs typeface="Arial" pitchFamily="34" charset="0"/>
              </a:rPr>
              <a:t>Yorkshire Thoracic Society</a:t>
            </a:r>
          </a:p>
          <a:p>
            <a:pPr defTabSz="216000">
              <a:spcBef>
                <a:spcPts val="800"/>
              </a:spcBef>
              <a:buClr>
                <a:srgbClr val="00ADC6"/>
              </a:buClr>
              <a:defRPr/>
            </a:pPr>
            <a:r>
              <a:rPr lang="en-GB" b="1" dirty="0" smtClean="0">
                <a:solidFill>
                  <a:prstClr val="white"/>
                </a:solidFill>
                <a:cs typeface="Arial" pitchFamily="34" charset="0"/>
              </a:rPr>
              <a:t>21</a:t>
            </a:r>
            <a:r>
              <a:rPr lang="en-GB" b="1" baseline="30000" dirty="0" smtClean="0">
                <a:solidFill>
                  <a:prstClr val="white"/>
                </a:solidFill>
                <a:cs typeface="Arial" pitchFamily="34" charset="0"/>
              </a:rPr>
              <a:t>st</a:t>
            </a:r>
            <a:r>
              <a:rPr lang="en-GB" b="1" dirty="0" smtClean="0">
                <a:solidFill>
                  <a:prstClr val="white"/>
                </a:solidFill>
                <a:cs typeface="Arial" pitchFamily="34" charset="0"/>
              </a:rPr>
              <a:t> March 2014</a:t>
            </a:r>
          </a:p>
        </p:txBody>
      </p:sp>
    </p:spTree>
    <p:extLst>
      <p:ext uri="{BB962C8B-B14F-4D97-AF65-F5344CB8AC3E}">
        <p14:creationId xmlns:p14="http://schemas.microsoft.com/office/powerpoint/2010/main" val="738831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rmAutofit/>
          </a:bodyPr>
          <a:lstStyle/>
          <a:p>
            <a:r>
              <a:rPr lang="en-GB" dirty="0" smtClean="0"/>
              <a:t>National Programmes of Care </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5 Programmes of Care</a:t>
            </a:r>
          </a:p>
          <a:p>
            <a:endParaRPr lang="en-GB" dirty="0"/>
          </a:p>
          <a:p>
            <a:r>
              <a:rPr lang="en-GB" dirty="0" smtClean="0"/>
              <a:t>Internal </a:t>
            </a:r>
            <a:r>
              <a:rPr lang="en-GB" dirty="0"/>
              <a:t>Medicine - digestion, renal, </a:t>
            </a:r>
            <a:r>
              <a:rPr lang="en-GB" dirty="0" err="1"/>
              <a:t>hepatobiliary</a:t>
            </a:r>
            <a:r>
              <a:rPr lang="en-GB" dirty="0"/>
              <a:t> and circulatory system</a:t>
            </a:r>
          </a:p>
          <a:p>
            <a:r>
              <a:rPr lang="en-GB" dirty="0" smtClean="0"/>
              <a:t>Cancer </a:t>
            </a:r>
            <a:r>
              <a:rPr lang="en-GB" dirty="0"/>
              <a:t>and Blood - infection, cancer, immunity and haematology</a:t>
            </a:r>
          </a:p>
          <a:p>
            <a:r>
              <a:rPr lang="en-GB" dirty="0" smtClean="0"/>
              <a:t>Mental </a:t>
            </a:r>
            <a:r>
              <a:rPr lang="en-GB" dirty="0"/>
              <a:t>Health</a:t>
            </a:r>
          </a:p>
          <a:p>
            <a:r>
              <a:rPr lang="en-GB" dirty="0" smtClean="0"/>
              <a:t>Trauma </a:t>
            </a:r>
            <a:r>
              <a:rPr lang="en-GB" dirty="0"/>
              <a:t>- traumatic injury, orthopaedics, head and neck and rehabilitation</a:t>
            </a:r>
          </a:p>
          <a:p>
            <a:r>
              <a:rPr lang="en-GB" dirty="0" smtClean="0"/>
              <a:t>Women </a:t>
            </a:r>
            <a:r>
              <a:rPr lang="en-GB" dirty="0"/>
              <a:t>and Children - women and children, congenital and inherited diseases</a:t>
            </a:r>
          </a:p>
          <a:p>
            <a:endParaRPr lang="en-GB" dirty="0"/>
          </a:p>
        </p:txBody>
      </p:sp>
    </p:spTree>
    <p:extLst>
      <p:ext uri="{BB962C8B-B14F-4D97-AF65-F5344CB8AC3E}">
        <p14:creationId xmlns:p14="http://schemas.microsoft.com/office/powerpoint/2010/main" val="2250678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080120"/>
          </a:xfrm>
          <a:solidFill>
            <a:schemeClr val="accent5">
              <a:lumMod val="60000"/>
              <a:lumOff val="40000"/>
            </a:schemeClr>
          </a:solidFill>
        </p:spPr>
        <p:txBody>
          <a:bodyPr>
            <a:normAutofit fontScale="90000"/>
          </a:bodyPr>
          <a:lstStyle/>
          <a:p>
            <a:r>
              <a:rPr lang="en-GB" dirty="0" smtClean="0"/>
              <a:t>Clinical Reference Groups in Internal Medicine </a:t>
            </a:r>
            <a:r>
              <a:rPr lang="en-GB" dirty="0" err="1" smtClean="0"/>
              <a:t>PoC</a:t>
            </a:r>
            <a:endParaRPr lang="en-GB" dirty="0"/>
          </a:p>
        </p:txBody>
      </p:sp>
      <p:sp>
        <p:nvSpPr>
          <p:cNvPr id="3" name="Content Placeholder 2"/>
          <p:cNvSpPr>
            <a:spLocks noGrp="1"/>
          </p:cNvSpPr>
          <p:nvPr>
            <p:ph idx="1"/>
          </p:nvPr>
        </p:nvSpPr>
        <p:spPr>
          <a:xfrm>
            <a:off x="457200" y="1412776"/>
            <a:ext cx="8229600" cy="5328592"/>
          </a:xfrm>
        </p:spPr>
        <p:txBody>
          <a:bodyPr>
            <a:noAutofit/>
          </a:bodyPr>
          <a:lstStyle/>
          <a:p>
            <a:r>
              <a:rPr lang="en-GB" sz="1600" dirty="0" smtClean="0"/>
              <a:t>A01</a:t>
            </a:r>
            <a:r>
              <a:rPr lang="en-GB" sz="1600" dirty="0"/>
              <a:t>. Cystic Fibrosis</a:t>
            </a:r>
          </a:p>
          <a:p>
            <a:r>
              <a:rPr lang="en-GB" sz="1600" dirty="0" smtClean="0"/>
              <a:t>A02</a:t>
            </a:r>
            <a:r>
              <a:rPr lang="en-GB" sz="1600" dirty="0"/>
              <a:t>. </a:t>
            </a:r>
            <a:r>
              <a:rPr lang="en-GB" sz="1600" dirty="0" err="1"/>
              <a:t>Hepatobiliary</a:t>
            </a:r>
            <a:r>
              <a:rPr lang="en-GB" sz="1600" dirty="0"/>
              <a:t> and Pancreas</a:t>
            </a:r>
          </a:p>
          <a:p>
            <a:r>
              <a:rPr lang="en-GB" sz="1600" dirty="0" smtClean="0"/>
              <a:t>A03</a:t>
            </a:r>
            <a:r>
              <a:rPr lang="en-GB" sz="1600" dirty="0"/>
              <a:t>. Specialised Endocrinology</a:t>
            </a:r>
          </a:p>
          <a:p>
            <a:r>
              <a:rPr lang="en-GB" sz="1600" dirty="0" smtClean="0"/>
              <a:t>A04</a:t>
            </a:r>
            <a:r>
              <a:rPr lang="en-GB" sz="1600" dirty="0"/>
              <a:t>. Vascular Disease</a:t>
            </a:r>
          </a:p>
          <a:p>
            <a:r>
              <a:rPr lang="en-GB" sz="1600" dirty="0" smtClean="0"/>
              <a:t>A05</a:t>
            </a:r>
            <a:r>
              <a:rPr lang="en-GB" sz="1600" dirty="0"/>
              <a:t>. Severe and Complex Obesity</a:t>
            </a:r>
          </a:p>
          <a:p>
            <a:r>
              <a:rPr lang="en-GB" sz="1600" dirty="0" smtClean="0"/>
              <a:t>A06</a:t>
            </a:r>
            <a:r>
              <a:rPr lang="en-GB" sz="1600" dirty="0"/>
              <a:t>. Renal Dialysis</a:t>
            </a:r>
          </a:p>
          <a:p>
            <a:r>
              <a:rPr lang="en-GB" sz="1600" dirty="0" smtClean="0"/>
              <a:t>A07</a:t>
            </a:r>
            <a:r>
              <a:rPr lang="en-GB" sz="1600" dirty="0"/>
              <a:t>. Renal Transplant</a:t>
            </a:r>
          </a:p>
          <a:p>
            <a:r>
              <a:rPr lang="en-GB" sz="1600" dirty="0" smtClean="0"/>
              <a:t>A08</a:t>
            </a:r>
            <a:r>
              <a:rPr lang="en-GB" sz="1600" dirty="0"/>
              <a:t>. Specialised Colorectal Services</a:t>
            </a:r>
          </a:p>
          <a:p>
            <a:r>
              <a:rPr lang="en-GB" sz="1600" dirty="0" smtClean="0"/>
              <a:t>A09</a:t>
            </a:r>
            <a:r>
              <a:rPr lang="en-GB" sz="1600" dirty="0"/>
              <a:t>. Complex Invasive Cardiology</a:t>
            </a:r>
          </a:p>
          <a:p>
            <a:r>
              <a:rPr lang="en-GB" sz="1600" dirty="0" smtClean="0"/>
              <a:t>A10</a:t>
            </a:r>
            <a:r>
              <a:rPr lang="en-GB" sz="1600" dirty="0"/>
              <a:t>. Cardiac Surgery</a:t>
            </a:r>
          </a:p>
          <a:p>
            <a:r>
              <a:rPr lang="en-GB" sz="1600" dirty="0" smtClean="0"/>
              <a:t>A11</a:t>
            </a:r>
            <a:r>
              <a:rPr lang="en-GB" sz="1600" dirty="0"/>
              <a:t>. Pulmonary Hypertension</a:t>
            </a:r>
          </a:p>
          <a:p>
            <a:r>
              <a:rPr lang="en-GB" sz="1600" dirty="0" smtClean="0"/>
              <a:t>A12</a:t>
            </a:r>
            <a:r>
              <a:rPr lang="en-GB" sz="1600" dirty="0"/>
              <a:t>. Specialised Dermatology</a:t>
            </a:r>
          </a:p>
          <a:p>
            <a:r>
              <a:rPr lang="en-GB" sz="1600" dirty="0" smtClean="0"/>
              <a:t>A13</a:t>
            </a:r>
            <a:r>
              <a:rPr lang="en-GB" sz="1600" dirty="0"/>
              <a:t>. Specialised Rheumatology</a:t>
            </a:r>
          </a:p>
          <a:p>
            <a:r>
              <a:rPr lang="en-GB" sz="1600" dirty="0" smtClean="0">
                <a:solidFill>
                  <a:srgbClr val="FF0000"/>
                </a:solidFill>
              </a:rPr>
              <a:t>A14</a:t>
            </a:r>
            <a:r>
              <a:rPr lang="en-GB" sz="1600" dirty="0">
                <a:solidFill>
                  <a:srgbClr val="FF0000"/>
                </a:solidFill>
              </a:rPr>
              <a:t>. Specialised Respiratory</a:t>
            </a:r>
          </a:p>
          <a:p>
            <a:r>
              <a:rPr lang="en-GB" sz="1600" dirty="0" smtClean="0"/>
              <a:t>A15</a:t>
            </a:r>
            <a:r>
              <a:rPr lang="en-GB" sz="1600" dirty="0"/>
              <a:t>. Interventional Radiology</a:t>
            </a:r>
          </a:p>
          <a:p>
            <a:r>
              <a:rPr lang="en-GB" sz="1600" dirty="0" smtClean="0"/>
              <a:t>A16</a:t>
            </a:r>
            <a:r>
              <a:rPr lang="en-GB" sz="1600" dirty="0"/>
              <a:t>. Specialised Imaging</a:t>
            </a:r>
          </a:p>
          <a:p>
            <a:r>
              <a:rPr lang="en-GB" sz="1600" dirty="0" smtClean="0"/>
              <a:t>A17</a:t>
            </a:r>
            <a:r>
              <a:rPr lang="en-GB" sz="1600" dirty="0"/>
              <a:t>. Specialised Diabetes</a:t>
            </a:r>
          </a:p>
          <a:p>
            <a:r>
              <a:rPr lang="en-GB" sz="1600" dirty="0" smtClean="0"/>
              <a:t>A18</a:t>
            </a:r>
            <a:r>
              <a:rPr lang="en-GB" sz="1600" dirty="0"/>
              <a:t>. Heart &amp; Lung </a:t>
            </a:r>
            <a:r>
              <a:rPr lang="en-GB" sz="1600" dirty="0" smtClean="0"/>
              <a:t>Transplantation</a:t>
            </a:r>
            <a:endParaRPr lang="en-GB" sz="1600" dirty="0"/>
          </a:p>
        </p:txBody>
      </p:sp>
    </p:spTree>
    <p:extLst>
      <p:ext uri="{BB962C8B-B14F-4D97-AF65-F5344CB8AC3E}">
        <p14:creationId xmlns:p14="http://schemas.microsoft.com/office/powerpoint/2010/main" val="2866560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GB" smtClean="0"/>
              <a:t>NHS | Presentation to [XXXX Company] | [Type Date]</a:t>
            </a:r>
            <a:endParaRPr lang="en-GB"/>
          </a:p>
        </p:txBody>
      </p:sp>
      <p:sp>
        <p:nvSpPr>
          <p:cNvPr id="3" name="Slide Number Placeholder 2"/>
          <p:cNvSpPr>
            <a:spLocks noGrp="1"/>
          </p:cNvSpPr>
          <p:nvPr>
            <p:ph type="sldNum" sz="quarter" idx="12"/>
          </p:nvPr>
        </p:nvSpPr>
        <p:spPr/>
        <p:txBody>
          <a:bodyPr/>
          <a:lstStyle/>
          <a:p>
            <a:pPr>
              <a:defRPr/>
            </a:pPr>
            <a:fld id="{CCF3CB48-97D5-484A-A408-F27014B32BDB}" type="slidenum">
              <a:rPr lang="en-GB" smtClean="0"/>
              <a:pPr>
                <a:defRPr/>
              </a:pPr>
              <a:t>12</a:t>
            </a:fld>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61" y="-1"/>
            <a:ext cx="9990161" cy="766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25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r>
              <a:rPr lang="en-GB" dirty="0" smtClean="0"/>
              <a:t>Specialised Respiratory CRG</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a:t>The </a:t>
            </a:r>
            <a:r>
              <a:rPr lang="en-GB" dirty="0" smtClean="0"/>
              <a:t>services encompassed by </a:t>
            </a:r>
            <a:r>
              <a:rPr lang="en-GB" dirty="0"/>
              <a:t>this Clinical Reference Group (CRG) include:</a:t>
            </a:r>
          </a:p>
          <a:p>
            <a:pPr marL="0" indent="0">
              <a:buNone/>
            </a:pPr>
            <a:endParaRPr lang="en-GB" dirty="0"/>
          </a:p>
          <a:p>
            <a:r>
              <a:rPr lang="en-GB" dirty="0" smtClean="0"/>
              <a:t>the </a:t>
            </a:r>
            <a:r>
              <a:rPr lang="en-GB" dirty="0"/>
              <a:t>management of patients with complex respiratory disease who need assisted ventilation at home;</a:t>
            </a:r>
          </a:p>
          <a:p>
            <a:r>
              <a:rPr lang="en-GB" dirty="0" smtClean="0"/>
              <a:t>services </a:t>
            </a:r>
            <a:r>
              <a:rPr lang="en-GB" dirty="0"/>
              <a:t>for people with severe and difficult to control asthma;</a:t>
            </a:r>
          </a:p>
          <a:p>
            <a:r>
              <a:rPr lang="en-GB" dirty="0" smtClean="0"/>
              <a:t>services </a:t>
            </a:r>
            <a:r>
              <a:rPr lang="en-GB" dirty="0"/>
              <a:t>for people with interstitial lung disease.</a:t>
            </a:r>
          </a:p>
          <a:p>
            <a:endParaRPr lang="en-GB" dirty="0"/>
          </a:p>
        </p:txBody>
      </p:sp>
    </p:spTree>
    <p:extLst>
      <p:ext uri="{BB962C8B-B14F-4D97-AF65-F5344CB8AC3E}">
        <p14:creationId xmlns:p14="http://schemas.microsoft.com/office/powerpoint/2010/main" val="3989612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rmAutofit fontScale="90000"/>
          </a:bodyPr>
          <a:lstStyle/>
          <a:p>
            <a:r>
              <a:rPr lang="en-GB" dirty="0" smtClean="0"/>
              <a:t/>
            </a:r>
            <a:br>
              <a:rPr lang="en-GB" dirty="0" smtClean="0"/>
            </a:br>
            <a:r>
              <a:rPr lang="en-GB" dirty="0" smtClean="0"/>
              <a:t>Specifications</a:t>
            </a:r>
            <a:r>
              <a:rPr lang="en-GB" dirty="0"/>
              <a:t>:</a:t>
            </a:r>
            <a:br>
              <a:rPr lang="en-GB" dirty="0"/>
            </a:br>
            <a:endParaRPr lang="en-GB" dirty="0"/>
          </a:p>
        </p:txBody>
      </p:sp>
      <p:sp>
        <p:nvSpPr>
          <p:cNvPr id="3" name="Content Placeholder 2"/>
          <p:cNvSpPr>
            <a:spLocks noGrp="1"/>
          </p:cNvSpPr>
          <p:nvPr>
            <p:ph idx="1"/>
          </p:nvPr>
        </p:nvSpPr>
        <p:spPr/>
        <p:txBody>
          <a:bodyPr>
            <a:normAutofit/>
          </a:bodyPr>
          <a:lstStyle/>
          <a:p>
            <a:pPr marL="0" indent="0">
              <a:buNone/>
            </a:pPr>
            <a:endParaRPr lang="en-GB" dirty="0" smtClean="0"/>
          </a:p>
          <a:p>
            <a:r>
              <a:rPr lang="en-GB" dirty="0" smtClean="0"/>
              <a:t>Ataxia </a:t>
            </a:r>
            <a:r>
              <a:rPr lang="en-GB" dirty="0"/>
              <a:t>telangiectasia service (Adult)</a:t>
            </a:r>
          </a:p>
          <a:p>
            <a:r>
              <a:rPr lang="en-GB" dirty="0" smtClean="0"/>
              <a:t>Respiratory </a:t>
            </a:r>
            <a:r>
              <a:rPr lang="en-GB" dirty="0"/>
              <a:t>Complex Home Ventilation (Adult)</a:t>
            </a:r>
          </a:p>
          <a:p>
            <a:r>
              <a:rPr lang="en-GB" dirty="0" smtClean="0"/>
              <a:t>Respiratory </a:t>
            </a:r>
            <a:r>
              <a:rPr lang="en-GB" dirty="0"/>
              <a:t>Severe Asthma (Adult)</a:t>
            </a:r>
          </a:p>
          <a:p>
            <a:r>
              <a:rPr lang="en-GB" dirty="0" smtClean="0"/>
              <a:t>Respiratory </a:t>
            </a:r>
            <a:r>
              <a:rPr lang="en-GB" dirty="0"/>
              <a:t>Interstitial Lung Disease(Adult)</a:t>
            </a:r>
          </a:p>
          <a:p>
            <a:r>
              <a:rPr lang="en-GB" dirty="0" smtClean="0"/>
              <a:t>Chronic </a:t>
            </a:r>
            <a:r>
              <a:rPr lang="en-GB" dirty="0"/>
              <a:t>Pulmonary </a:t>
            </a:r>
            <a:r>
              <a:rPr lang="en-GB" dirty="0" err="1"/>
              <a:t>Aspergillosis</a:t>
            </a:r>
            <a:r>
              <a:rPr lang="en-GB" dirty="0"/>
              <a:t> Service (Adults)</a:t>
            </a:r>
          </a:p>
          <a:p>
            <a:endParaRPr lang="en-GB" dirty="0"/>
          </a:p>
        </p:txBody>
      </p:sp>
    </p:spTree>
    <p:extLst>
      <p:ext uri="{BB962C8B-B14F-4D97-AF65-F5344CB8AC3E}">
        <p14:creationId xmlns:p14="http://schemas.microsoft.com/office/powerpoint/2010/main" val="1891198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r>
              <a:rPr lang="en-GB" dirty="0" smtClean="0"/>
              <a:t>Compliance Exercise</a:t>
            </a:r>
            <a:endParaRPr lang="en-GB" dirty="0"/>
          </a:p>
        </p:txBody>
      </p:sp>
      <p:sp>
        <p:nvSpPr>
          <p:cNvPr id="3" name="Content Placeholder 2"/>
          <p:cNvSpPr>
            <a:spLocks noGrp="1"/>
          </p:cNvSpPr>
          <p:nvPr>
            <p:ph idx="1"/>
          </p:nvPr>
        </p:nvSpPr>
        <p:spPr/>
        <p:txBody>
          <a:bodyPr>
            <a:normAutofit fontScale="92500"/>
          </a:bodyPr>
          <a:lstStyle/>
          <a:p>
            <a:r>
              <a:rPr lang="en-GB" dirty="0" smtClean="0"/>
              <a:t>Nearly 200 specifications for specialised services</a:t>
            </a:r>
          </a:p>
          <a:p>
            <a:r>
              <a:rPr lang="en-GB" dirty="0" smtClean="0"/>
              <a:t>Whilst </a:t>
            </a:r>
            <a:r>
              <a:rPr lang="en-GB" dirty="0"/>
              <a:t>these specifications were used to inform the 2013/14 contracting round, they only became a requirement of providers as of 1 October </a:t>
            </a:r>
            <a:r>
              <a:rPr lang="en-GB" dirty="0" smtClean="0"/>
              <a:t>2013</a:t>
            </a:r>
          </a:p>
          <a:p>
            <a:r>
              <a:rPr lang="en-GB" dirty="0" smtClean="0"/>
              <a:t>NHS </a:t>
            </a:r>
            <a:r>
              <a:rPr lang="en-GB" dirty="0"/>
              <a:t>England established a process in order to assess levels of provider compliance against key requirements set out in the service </a:t>
            </a:r>
            <a:r>
              <a:rPr lang="en-GB" dirty="0" smtClean="0"/>
              <a:t>specifications</a:t>
            </a:r>
          </a:p>
          <a:p>
            <a:r>
              <a:rPr lang="en-GB" dirty="0" smtClean="0"/>
              <a:t>The compliance </a:t>
            </a:r>
            <a:r>
              <a:rPr lang="en-GB" dirty="0"/>
              <a:t>exercise forms part of an iterative process of </a:t>
            </a:r>
            <a:r>
              <a:rPr lang="en-GB" dirty="0" smtClean="0"/>
              <a:t>improvement</a:t>
            </a:r>
            <a:endParaRPr lang="en-GB" dirty="0"/>
          </a:p>
        </p:txBody>
      </p:sp>
    </p:spTree>
    <p:extLst>
      <p:ext uri="{BB962C8B-B14F-4D97-AF65-F5344CB8AC3E}">
        <p14:creationId xmlns:p14="http://schemas.microsoft.com/office/powerpoint/2010/main" val="3503621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rmAutofit fontScale="90000"/>
          </a:bodyPr>
          <a:lstStyle/>
          <a:p>
            <a:r>
              <a:rPr lang="en-GB" dirty="0" smtClean="0"/>
              <a:t>Specialised Respiratory Specifications</a:t>
            </a:r>
            <a:endParaRPr lang="en-GB" dirty="0"/>
          </a:p>
        </p:txBody>
      </p:sp>
      <p:sp>
        <p:nvSpPr>
          <p:cNvPr id="3" name="Content Placeholder 2"/>
          <p:cNvSpPr>
            <a:spLocks noGrp="1"/>
          </p:cNvSpPr>
          <p:nvPr>
            <p:ph idx="1"/>
          </p:nvPr>
        </p:nvSpPr>
        <p:spPr/>
        <p:txBody>
          <a:bodyPr>
            <a:normAutofit/>
          </a:bodyPr>
          <a:lstStyle/>
          <a:p>
            <a:r>
              <a:rPr lang="en-GB" dirty="0" smtClean="0"/>
              <a:t>Paused for 13/14 </a:t>
            </a:r>
          </a:p>
          <a:p>
            <a:r>
              <a:rPr lang="en-GB" dirty="0" smtClean="0"/>
              <a:t>Difficulties with capturing activity</a:t>
            </a:r>
          </a:p>
          <a:p>
            <a:r>
              <a:rPr lang="en-GB" dirty="0" smtClean="0"/>
              <a:t>In contract by April 2014</a:t>
            </a:r>
          </a:p>
          <a:p>
            <a:r>
              <a:rPr lang="en-GB" dirty="0" smtClean="0"/>
              <a:t>Delayed start with Provider/ AT discussions</a:t>
            </a:r>
          </a:p>
          <a:p>
            <a:r>
              <a:rPr lang="en-GB" dirty="0" smtClean="0"/>
              <a:t>Parts of the country have made more progress than others agreeing contracts (no different from some of the other specialities)</a:t>
            </a:r>
            <a:endParaRPr lang="en-GB" dirty="0"/>
          </a:p>
        </p:txBody>
      </p:sp>
    </p:spTree>
    <p:extLst>
      <p:ext uri="{BB962C8B-B14F-4D97-AF65-F5344CB8AC3E}">
        <p14:creationId xmlns:p14="http://schemas.microsoft.com/office/powerpoint/2010/main" val="367505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r>
              <a:rPr lang="en-GB" dirty="0" smtClean="0"/>
              <a:t>Key Requirements </a:t>
            </a:r>
            <a:endParaRPr lang="en-GB" dirty="0"/>
          </a:p>
        </p:txBody>
      </p:sp>
      <p:sp>
        <p:nvSpPr>
          <p:cNvPr id="3" name="Content Placeholder 2"/>
          <p:cNvSpPr>
            <a:spLocks noGrp="1"/>
          </p:cNvSpPr>
          <p:nvPr>
            <p:ph idx="1"/>
          </p:nvPr>
        </p:nvSpPr>
        <p:spPr>
          <a:xfrm>
            <a:off x="457200" y="1600200"/>
            <a:ext cx="8229600" cy="4781128"/>
          </a:xfrm>
        </p:spPr>
        <p:txBody>
          <a:bodyPr>
            <a:normAutofit fontScale="85000" lnSpcReduction="10000"/>
          </a:bodyPr>
          <a:lstStyle/>
          <a:p>
            <a:pPr marL="0" indent="0">
              <a:buNone/>
            </a:pPr>
            <a:r>
              <a:rPr lang="en-GB" dirty="0"/>
              <a:t>A14/S/a  </a:t>
            </a:r>
            <a:r>
              <a:rPr lang="en-GB" dirty="0" smtClean="0"/>
              <a:t>Respiratory</a:t>
            </a:r>
            <a:r>
              <a:rPr lang="en-GB" dirty="0"/>
              <a:t>: Complex Home Ventilation (Adult</a:t>
            </a:r>
            <a:r>
              <a:rPr lang="en-GB" dirty="0" smtClean="0"/>
              <a:t>)</a:t>
            </a:r>
          </a:p>
          <a:p>
            <a:pPr marL="0" indent="0">
              <a:buNone/>
            </a:pPr>
            <a:endParaRPr lang="en-GB" dirty="0"/>
          </a:p>
          <a:p>
            <a:pPr marL="514350" indent="-514350">
              <a:buFont typeface="+mj-lt"/>
              <a:buAutoNum type="arabicPeriod"/>
            </a:pPr>
            <a:r>
              <a:rPr lang="en-GB" dirty="0"/>
              <a:t>In patient weaning beds and on site </a:t>
            </a:r>
            <a:r>
              <a:rPr lang="en-GB" dirty="0" smtClean="0"/>
              <a:t>ITU</a:t>
            </a:r>
          </a:p>
          <a:p>
            <a:pPr marL="514350" indent="-514350">
              <a:buFont typeface="+mj-lt"/>
              <a:buAutoNum type="arabicPeriod"/>
            </a:pPr>
            <a:r>
              <a:rPr lang="en-GB" dirty="0" smtClean="0"/>
              <a:t>At </a:t>
            </a:r>
            <a:r>
              <a:rPr lang="en-GB" dirty="0"/>
              <a:t>least two consultants with expertise in respiratory physiology, weaning and complex </a:t>
            </a:r>
            <a:r>
              <a:rPr lang="en-GB" dirty="0" smtClean="0"/>
              <a:t>ventilation</a:t>
            </a:r>
          </a:p>
          <a:p>
            <a:pPr marL="514350" indent="-514350">
              <a:buFont typeface="+mj-lt"/>
              <a:buAutoNum type="arabicPeriod"/>
            </a:pPr>
            <a:r>
              <a:rPr lang="en-GB" dirty="0"/>
              <a:t>24/7 specialist consultant on call cover and resident specialist respiratory or critical care registrar with direct responsibility for the </a:t>
            </a:r>
            <a:r>
              <a:rPr lang="en-GB" dirty="0" smtClean="0"/>
              <a:t>Unit</a:t>
            </a:r>
          </a:p>
          <a:p>
            <a:pPr marL="514350" indent="-514350">
              <a:buFont typeface="+mj-lt"/>
              <a:buAutoNum type="arabicPeriod"/>
            </a:pPr>
            <a:r>
              <a:rPr lang="en-GB" dirty="0"/>
              <a:t>Specialist respiratory and rehabilitation physiotherapist</a:t>
            </a:r>
          </a:p>
        </p:txBody>
      </p:sp>
    </p:spTree>
    <p:extLst>
      <p:ext uri="{BB962C8B-B14F-4D97-AF65-F5344CB8AC3E}">
        <p14:creationId xmlns:p14="http://schemas.microsoft.com/office/powerpoint/2010/main" val="993927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r>
              <a:rPr lang="en-GB" dirty="0" smtClean="0"/>
              <a:t>Progress</a:t>
            </a:r>
            <a:endParaRPr lang="en-GB" dirty="0"/>
          </a:p>
        </p:txBody>
      </p:sp>
      <p:sp>
        <p:nvSpPr>
          <p:cNvPr id="3" name="Content Placeholder 2"/>
          <p:cNvSpPr>
            <a:spLocks noGrp="1"/>
          </p:cNvSpPr>
          <p:nvPr>
            <p:ph idx="1"/>
          </p:nvPr>
        </p:nvSpPr>
        <p:spPr/>
        <p:txBody>
          <a:bodyPr/>
          <a:lstStyle/>
          <a:p>
            <a:endParaRPr lang="en-GB" dirty="0" smtClean="0"/>
          </a:p>
          <a:p>
            <a:r>
              <a:rPr lang="en-GB" dirty="0" smtClean="0"/>
              <a:t>Specialised </a:t>
            </a:r>
            <a:r>
              <a:rPr lang="en-GB" dirty="0" smtClean="0"/>
              <a:t>Commissioners working </a:t>
            </a:r>
            <a:r>
              <a:rPr lang="en-GB" dirty="0"/>
              <a:t>with </a:t>
            </a:r>
            <a:r>
              <a:rPr lang="en-GB" dirty="0" smtClean="0"/>
              <a:t>trusts </a:t>
            </a:r>
            <a:r>
              <a:rPr lang="en-GB" dirty="0"/>
              <a:t>that indicated compliance with the service specification and seeking assurance of their full compliance with all elements of the national service </a:t>
            </a:r>
            <a:r>
              <a:rPr lang="en-GB" dirty="0" smtClean="0"/>
              <a:t>specification</a:t>
            </a:r>
            <a:endParaRPr lang="en-GB" dirty="0"/>
          </a:p>
          <a:p>
            <a:endParaRPr lang="en-GB" dirty="0"/>
          </a:p>
        </p:txBody>
      </p:sp>
    </p:spTree>
    <p:extLst>
      <p:ext uri="{BB962C8B-B14F-4D97-AF65-F5344CB8AC3E}">
        <p14:creationId xmlns:p14="http://schemas.microsoft.com/office/powerpoint/2010/main" val="1911041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r>
              <a:rPr lang="en-GB" dirty="0"/>
              <a:t>Policies being drafted</a:t>
            </a:r>
          </a:p>
        </p:txBody>
      </p:sp>
      <p:sp>
        <p:nvSpPr>
          <p:cNvPr id="3" name="Content Placeholder 2"/>
          <p:cNvSpPr>
            <a:spLocks noGrp="1"/>
          </p:cNvSpPr>
          <p:nvPr>
            <p:ph idx="1"/>
          </p:nvPr>
        </p:nvSpPr>
        <p:spPr/>
        <p:txBody>
          <a:bodyPr>
            <a:normAutofit/>
          </a:bodyPr>
          <a:lstStyle/>
          <a:p>
            <a:endParaRPr lang="en-GB" sz="3600" dirty="0" smtClean="0"/>
          </a:p>
          <a:p>
            <a:r>
              <a:rPr lang="en-GB" sz="3600" dirty="0" smtClean="0"/>
              <a:t>Bronchial </a:t>
            </a:r>
            <a:r>
              <a:rPr lang="en-GB" sz="3600" dirty="0" err="1"/>
              <a:t>thermoplasty</a:t>
            </a:r>
            <a:r>
              <a:rPr lang="en-GB" sz="3600" dirty="0"/>
              <a:t> for chronic asthma</a:t>
            </a:r>
          </a:p>
          <a:p>
            <a:r>
              <a:rPr lang="en-GB" sz="3600" dirty="0"/>
              <a:t>Inflixumab for refractory </a:t>
            </a:r>
            <a:r>
              <a:rPr lang="en-GB" sz="3600" dirty="0" smtClean="0"/>
              <a:t>sarcoidosis</a:t>
            </a:r>
          </a:p>
          <a:p>
            <a:r>
              <a:rPr lang="en-GB" sz="3600" dirty="0" err="1" smtClean="0"/>
              <a:t>Rituxumab</a:t>
            </a:r>
            <a:r>
              <a:rPr lang="en-GB" sz="3600" dirty="0" smtClean="0"/>
              <a:t> for CTD-ILD</a:t>
            </a:r>
            <a:endParaRPr lang="en-GB" sz="3600" dirty="0"/>
          </a:p>
          <a:p>
            <a:r>
              <a:rPr lang="en-GB" sz="3600" dirty="0"/>
              <a:t>Chronic pulmonary </a:t>
            </a:r>
            <a:r>
              <a:rPr lang="en-GB" sz="3600" dirty="0" err="1"/>
              <a:t>aspergillosis</a:t>
            </a:r>
            <a:r>
              <a:rPr lang="en-GB" sz="3600" dirty="0"/>
              <a:t> (Adult</a:t>
            </a:r>
            <a:r>
              <a:rPr lang="en-GB" sz="3600" dirty="0" smtClean="0"/>
              <a:t>)</a:t>
            </a:r>
          </a:p>
          <a:p>
            <a:r>
              <a:rPr lang="en-GB" sz="3600" dirty="0" smtClean="0"/>
              <a:t>Others?</a:t>
            </a:r>
            <a:endParaRPr lang="en-GB" sz="3600" dirty="0"/>
          </a:p>
        </p:txBody>
      </p:sp>
    </p:spTree>
    <p:extLst>
      <p:ext uri="{BB962C8B-B14F-4D97-AF65-F5344CB8AC3E}">
        <p14:creationId xmlns:p14="http://schemas.microsoft.com/office/powerpoint/2010/main" val="1182292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a:solidFill>
            <a:schemeClr val="accent5">
              <a:lumMod val="60000"/>
              <a:lumOff val="40000"/>
            </a:schemeClr>
          </a:solidFill>
        </p:spPr>
        <p:txBody>
          <a:bodyPr/>
          <a:lstStyle/>
          <a:p>
            <a:r>
              <a:rPr lang="en-GB" dirty="0" smtClean="0"/>
              <a:t>Introduction</a:t>
            </a:r>
            <a:endParaRPr lang="en-GB" dirty="0"/>
          </a:p>
        </p:txBody>
      </p:sp>
      <p:sp>
        <p:nvSpPr>
          <p:cNvPr id="3" name="Content Placeholder 2"/>
          <p:cNvSpPr>
            <a:spLocks noGrp="1"/>
          </p:cNvSpPr>
          <p:nvPr>
            <p:ph idx="1"/>
          </p:nvPr>
        </p:nvSpPr>
        <p:spPr/>
        <p:txBody>
          <a:bodyPr>
            <a:normAutofit fontScale="77500" lnSpcReduction="20000"/>
          </a:bodyPr>
          <a:lstStyle/>
          <a:p>
            <a:endParaRPr lang="en-GB" dirty="0" smtClean="0">
              <a:latin typeface="Arial" panose="020B0604020202020204" pitchFamily="34" charset="0"/>
              <a:cs typeface="Arial" panose="020B0604020202020204" pitchFamily="34" charset="0"/>
            </a:endParaRPr>
          </a:p>
          <a:p>
            <a:r>
              <a:rPr lang="en-GB" dirty="0" smtClean="0">
                <a:cs typeface="Arial" panose="020B0604020202020204" pitchFamily="34" charset="0"/>
              </a:rPr>
              <a:t>Specialised </a:t>
            </a:r>
            <a:r>
              <a:rPr lang="en-GB" dirty="0">
                <a:cs typeface="Arial" panose="020B0604020202020204" pitchFamily="34" charset="0"/>
              </a:rPr>
              <a:t>services account for approximately 10% of the total NHS budget, spending circa £12.2 billion per </a:t>
            </a:r>
            <a:r>
              <a:rPr lang="en-GB" dirty="0" smtClean="0">
                <a:cs typeface="Arial" panose="020B0604020202020204" pitchFamily="34" charset="0"/>
              </a:rPr>
              <a:t>annum</a:t>
            </a:r>
          </a:p>
          <a:p>
            <a:endParaRPr lang="en-GB" dirty="0" smtClean="0">
              <a:cs typeface="Arial" panose="020B0604020202020204" pitchFamily="34" charset="0"/>
            </a:endParaRPr>
          </a:p>
          <a:p>
            <a:r>
              <a:rPr lang="en-GB" dirty="0" smtClean="0">
                <a:cs typeface="Arial" panose="020B0604020202020204" pitchFamily="34" charset="0"/>
              </a:rPr>
              <a:t>The </a:t>
            </a:r>
            <a:r>
              <a:rPr lang="en-GB" dirty="0">
                <a:cs typeface="Arial" panose="020B0604020202020204" pitchFamily="34" charset="0"/>
              </a:rPr>
              <a:t>commissioning of specialised services is a prescribed direct commissioning responsibility of NHS </a:t>
            </a:r>
            <a:r>
              <a:rPr lang="en-GB" dirty="0" smtClean="0">
                <a:cs typeface="Arial" panose="020B0604020202020204" pitchFamily="34" charset="0"/>
              </a:rPr>
              <a:t>England</a:t>
            </a:r>
          </a:p>
          <a:p>
            <a:endParaRPr lang="en-GB" dirty="0" smtClean="0">
              <a:cs typeface="Arial" panose="020B0604020202020204" pitchFamily="34" charset="0"/>
            </a:endParaRPr>
          </a:p>
          <a:p>
            <a:r>
              <a:rPr lang="en-GB" dirty="0">
                <a:cs typeface="Arial" panose="020B0604020202020204" pitchFamily="34" charset="0"/>
              </a:rPr>
              <a:t>Specialised services are those provided in relatively few hospitals, accessed by comparatively small numbers of patients but with catchment populations of usually more than one </a:t>
            </a:r>
            <a:r>
              <a:rPr lang="en-GB" dirty="0" smtClean="0">
                <a:cs typeface="Arial" panose="020B0604020202020204" pitchFamily="34" charset="0"/>
              </a:rPr>
              <a:t>million</a:t>
            </a:r>
            <a:endParaRPr lang="en-GB" dirty="0">
              <a:cs typeface="Arial" panose="020B0604020202020204" pitchFamily="34" charset="0"/>
            </a:endParaRPr>
          </a:p>
          <a:p>
            <a:endParaRPr lang="en-GB" dirty="0"/>
          </a:p>
          <a:p>
            <a:endParaRPr lang="en-GB" dirty="0"/>
          </a:p>
          <a:p>
            <a:endParaRPr lang="en-GB" dirty="0"/>
          </a:p>
        </p:txBody>
      </p:sp>
    </p:spTree>
    <p:extLst>
      <p:ext uri="{BB962C8B-B14F-4D97-AF65-F5344CB8AC3E}">
        <p14:creationId xmlns:p14="http://schemas.microsoft.com/office/powerpoint/2010/main" val="1079035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r>
              <a:rPr lang="en-GB" dirty="0" smtClean="0"/>
              <a:t>Website</a:t>
            </a:r>
            <a:endParaRPr lang="en-GB" dirty="0"/>
          </a:p>
        </p:txBody>
      </p:sp>
      <p:sp>
        <p:nvSpPr>
          <p:cNvPr id="3" name="Content Placeholder 2"/>
          <p:cNvSpPr>
            <a:spLocks noGrp="1"/>
          </p:cNvSpPr>
          <p:nvPr>
            <p:ph idx="1"/>
          </p:nvPr>
        </p:nvSpPr>
        <p:spPr/>
        <p:txBody>
          <a:bodyPr/>
          <a:lstStyle/>
          <a:p>
            <a:endParaRPr lang="en-GB" dirty="0" smtClean="0"/>
          </a:p>
          <a:p>
            <a:endParaRPr lang="en-GB" dirty="0" smtClean="0"/>
          </a:p>
          <a:p>
            <a:pPr marL="0" indent="0">
              <a:buNone/>
            </a:pPr>
            <a:r>
              <a:rPr lang="en-GB" sz="4400" dirty="0">
                <a:hlinkClick r:id="rId2"/>
              </a:rPr>
              <a:t>http://</a:t>
            </a:r>
            <a:r>
              <a:rPr lang="en-GB" sz="4400">
                <a:hlinkClick r:id="rId2"/>
              </a:rPr>
              <a:t>www.england.nhs.uk/ourwork/commissioning/spec-services</a:t>
            </a:r>
            <a:r>
              <a:rPr lang="en-GB" sz="4400" smtClean="0">
                <a:hlinkClick r:id="rId2"/>
              </a:rPr>
              <a:t>/</a:t>
            </a:r>
            <a:endParaRPr lang="en-GB" sz="4400" smtClean="0"/>
          </a:p>
          <a:p>
            <a:pPr marL="0" indent="0">
              <a:buNone/>
            </a:pPr>
            <a:endParaRPr lang="en-GB" sz="4400" dirty="0"/>
          </a:p>
        </p:txBody>
      </p:sp>
    </p:spTree>
    <p:extLst>
      <p:ext uri="{BB962C8B-B14F-4D97-AF65-F5344CB8AC3E}">
        <p14:creationId xmlns:p14="http://schemas.microsoft.com/office/powerpoint/2010/main" val="1993922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1143000"/>
          </a:xfrm>
          <a:solidFill>
            <a:schemeClr val="accent5">
              <a:lumMod val="60000"/>
              <a:lumOff val="40000"/>
            </a:schemeClr>
          </a:solidFill>
        </p:spPr>
        <p:txBody>
          <a:bodyPr/>
          <a:lstStyle/>
          <a:p>
            <a:r>
              <a:rPr lang="en-GB" dirty="0"/>
              <a:t>The 4 Factors</a:t>
            </a:r>
          </a:p>
        </p:txBody>
      </p:sp>
      <p:sp>
        <p:nvSpPr>
          <p:cNvPr id="3" name="Content Placeholder 2"/>
          <p:cNvSpPr>
            <a:spLocks noGrp="1"/>
          </p:cNvSpPr>
          <p:nvPr>
            <p:ph idx="1"/>
          </p:nvPr>
        </p:nvSpPr>
        <p:spPr>
          <a:xfrm>
            <a:off x="457200" y="1772816"/>
            <a:ext cx="8229600" cy="4464496"/>
          </a:xfrm>
        </p:spPr>
        <p:txBody>
          <a:bodyPr>
            <a:normAutofit fontScale="85000" lnSpcReduction="10000"/>
          </a:bodyPr>
          <a:lstStyle/>
          <a:p>
            <a:pPr marL="0" indent="0">
              <a:buNone/>
            </a:pPr>
            <a:r>
              <a:rPr lang="en-GB" dirty="0" smtClean="0"/>
              <a:t>Four </a:t>
            </a:r>
            <a:r>
              <a:rPr lang="en-GB" dirty="0"/>
              <a:t>factors determine whether NHS England commissions a service as a prescribed specialised service. </a:t>
            </a:r>
            <a:endParaRPr lang="en-GB" dirty="0" smtClean="0"/>
          </a:p>
          <a:p>
            <a:pPr marL="0" indent="0">
              <a:buNone/>
            </a:pPr>
            <a:r>
              <a:rPr lang="en-GB" dirty="0" smtClean="0"/>
              <a:t>These </a:t>
            </a:r>
            <a:r>
              <a:rPr lang="en-GB" dirty="0"/>
              <a:t>are</a:t>
            </a:r>
            <a:r>
              <a:rPr lang="en-GB" dirty="0" smtClean="0"/>
              <a:t>:</a:t>
            </a:r>
            <a:endParaRPr lang="en-GB" dirty="0"/>
          </a:p>
          <a:p>
            <a:r>
              <a:rPr lang="en-GB" dirty="0"/>
              <a:t>The number of individuals who require the service;</a:t>
            </a:r>
          </a:p>
          <a:p>
            <a:r>
              <a:rPr lang="en-GB" dirty="0"/>
              <a:t>The cost of providing the service or facility;</a:t>
            </a:r>
          </a:p>
          <a:p>
            <a:r>
              <a:rPr lang="en-GB" dirty="0"/>
              <a:t>The number of people able to provide the service or facility and</a:t>
            </a:r>
          </a:p>
          <a:p>
            <a:r>
              <a:rPr lang="en-GB" dirty="0"/>
              <a:t>The financial implications for Clinical Commissioning Groups (CCGs) if they were required to arrange for provision of the service or facility themselves</a:t>
            </a:r>
          </a:p>
        </p:txBody>
      </p:sp>
    </p:spTree>
    <p:extLst>
      <p:ext uri="{BB962C8B-B14F-4D97-AF65-F5344CB8AC3E}">
        <p14:creationId xmlns:p14="http://schemas.microsoft.com/office/powerpoint/2010/main" val="2127233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r>
              <a:rPr lang="en-GB" dirty="0" smtClean="0"/>
              <a:t>The Ambition</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a:t>The ambition of NHS England is to bring equity and excellence to the provision of specialised care and treatment. This is achieved through a commissioning process which:</a:t>
            </a:r>
          </a:p>
          <a:p>
            <a:endParaRPr lang="en-GB" dirty="0"/>
          </a:p>
          <a:p>
            <a:r>
              <a:rPr lang="en-GB" dirty="0" smtClean="0"/>
              <a:t>is </a:t>
            </a:r>
            <a:r>
              <a:rPr lang="en-GB" dirty="0"/>
              <a:t>patient-centred and outcome based. The patient must be placed at the centre of planning and delivery. Commissioners, working with providers, must deliver improved outcomes for them across each of the five domains of the 2013/14 NHS Outcomes Framework;</a:t>
            </a:r>
          </a:p>
          <a:p>
            <a:r>
              <a:rPr lang="en-GB" dirty="0" smtClean="0"/>
              <a:t>is </a:t>
            </a:r>
            <a:r>
              <a:rPr lang="en-GB" dirty="0"/>
              <a:t>fair, consistent throughout the country, ensuring that patients have equal access to services regardless of their location, and;</a:t>
            </a:r>
          </a:p>
          <a:p>
            <a:r>
              <a:rPr lang="en-GB" dirty="0" smtClean="0"/>
              <a:t>Improves </a:t>
            </a:r>
            <a:r>
              <a:rPr lang="en-GB" dirty="0"/>
              <a:t>productivity and efficiency.</a:t>
            </a:r>
          </a:p>
          <a:p>
            <a:endParaRPr lang="en-GB" dirty="0"/>
          </a:p>
          <a:p>
            <a:endParaRPr lang="en-GB" dirty="0"/>
          </a:p>
        </p:txBody>
      </p:sp>
    </p:spTree>
    <p:extLst>
      <p:ext uri="{BB962C8B-B14F-4D97-AF65-F5344CB8AC3E}">
        <p14:creationId xmlns:p14="http://schemas.microsoft.com/office/powerpoint/2010/main" val="2749160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a:solidFill>
            <a:schemeClr val="accent5">
              <a:lumMod val="60000"/>
              <a:lumOff val="40000"/>
            </a:schemeClr>
          </a:solidFill>
        </p:spPr>
        <p:txBody>
          <a:bodyPr/>
          <a:lstStyle/>
          <a:p>
            <a:r>
              <a:rPr lang="en-GB" dirty="0" smtClean="0"/>
              <a:t>Who commissions?</a:t>
            </a:r>
            <a:endParaRPr lang="en-GB" dirty="0"/>
          </a:p>
        </p:txBody>
      </p:sp>
      <p:sp>
        <p:nvSpPr>
          <p:cNvPr id="3" name="Content Placeholder 2"/>
          <p:cNvSpPr>
            <a:spLocks noGrp="1"/>
          </p:cNvSpPr>
          <p:nvPr>
            <p:ph idx="1"/>
          </p:nvPr>
        </p:nvSpPr>
        <p:spPr>
          <a:xfrm>
            <a:off x="457200" y="1556792"/>
            <a:ext cx="8229600" cy="4680520"/>
          </a:xfrm>
        </p:spPr>
        <p:txBody>
          <a:bodyPr>
            <a:normAutofit fontScale="62500" lnSpcReduction="20000"/>
          </a:bodyPr>
          <a:lstStyle/>
          <a:p>
            <a:pPr marL="0" indent="0">
              <a:buNone/>
            </a:pPr>
            <a:endParaRPr lang="en-GB" dirty="0" smtClean="0"/>
          </a:p>
          <a:p>
            <a:pPr marL="0" indent="0">
              <a:buNone/>
            </a:pPr>
            <a:r>
              <a:rPr lang="en-GB" dirty="0" smtClean="0"/>
              <a:t>NHS </a:t>
            </a:r>
            <a:r>
              <a:rPr lang="en-GB" dirty="0"/>
              <a:t>England delivers its specialised commissioning responsibilities through its central support team; four regional offices and through 10 of its 27 area teams. The area teams with responsibility for specialised commissioning are:</a:t>
            </a:r>
          </a:p>
          <a:p>
            <a:endParaRPr lang="en-GB" dirty="0" smtClean="0"/>
          </a:p>
          <a:p>
            <a:r>
              <a:rPr lang="en-GB" dirty="0" smtClean="0">
                <a:solidFill>
                  <a:srgbClr val="FF0000"/>
                </a:solidFill>
              </a:rPr>
              <a:t>Cumbria</a:t>
            </a:r>
            <a:r>
              <a:rPr lang="en-GB" dirty="0">
                <a:solidFill>
                  <a:srgbClr val="FF0000"/>
                </a:solidFill>
              </a:rPr>
              <a:t>, Northumberland, Tyne and Wear</a:t>
            </a:r>
          </a:p>
          <a:p>
            <a:r>
              <a:rPr lang="en-GB" dirty="0" smtClean="0">
                <a:solidFill>
                  <a:srgbClr val="FF0000"/>
                </a:solidFill>
              </a:rPr>
              <a:t>South </a:t>
            </a:r>
            <a:r>
              <a:rPr lang="en-GB" dirty="0">
                <a:solidFill>
                  <a:srgbClr val="FF0000"/>
                </a:solidFill>
              </a:rPr>
              <a:t>Yorkshire and Bassetlaw</a:t>
            </a:r>
          </a:p>
          <a:p>
            <a:r>
              <a:rPr lang="en-GB" dirty="0" smtClean="0">
                <a:solidFill>
                  <a:srgbClr val="FF0000"/>
                </a:solidFill>
              </a:rPr>
              <a:t>Cheshire</a:t>
            </a:r>
            <a:r>
              <a:rPr lang="en-GB" dirty="0">
                <a:solidFill>
                  <a:srgbClr val="FF0000"/>
                </a:solidFill>
              </a:rPr>
              <a:t>, Warrington and Wirral</a:t>
            </a:r>
          </a:p>
          <a:p>
            <a:r>
              <a:rPr lang="en-GB" dirty="0" smtClean="0"/>
              <a:t>East </a:t>
            </a:r>
            <a:r>
              <a:rPr lang="en-GB" dirty="0"/>
              <a:t>Anglia</a:t>
            </a:r>
          </a:p>
          <a:p>
            <a:r>
              <a:rPr lang="en-GB" dirty="0" smtClean="0"/>
              <a:t>Leicestershire </a:t>
            </a:r>
            <a:r>
              <a:rPr lang="en-GB" dirty="0"/>
              <a:t>and Lincolnshire</a:t>
            </a:r>
          </a:p>
          <a:p>
            <a:r>
              <a:rPr lang="en-GB" dirty="0" smtClean="0"/>
              <a:t>Birmingham </a:t>
            </a:r>
            <a:r>
              <a:rPr lang="en-GB" dirty="0"/>
              <a:t>and the Black Country</a:t>
            </a:r>
          </a:p>
          <a:p>
            <a:r>
              <a:rPr lang="en-GB" dirty="0" smtClean="0"/>
              <a:t>Wessex</a:t>
            </a:r>
            <a:endParaRPr lang="en-GB" dirty="0"/>
          </a:p>
          <a:p>
            <a:r>
              <a:rPr lang="en-GB" dirty="0" smtClean="0"/>
              <a:t>Bristol</a:t>
            </a:r>
            <a:r>
              <a:rPr lang="en-GB" dirty="0"/>
              <a:t>, North Somerset and South Gloucestershire</a:t>
            </a:r>
          </a:p>
          <a:p>
            <a:r>
              <a:rPr lang="en-GB" dirty="0" smtClean="0"/>
              <a:t>Surrey </a:t>
            </a:r>
            <a:r>
              <a:rPr lang="en-GB" dirty="0"/>
              <a:t>and Sussex</a:t>
            </a:r>
          </a:p>
          <a:p>
            <a:r>
              <a:rPr lang="en-GB" dirty="0" smtClean="0"/>
              <a:t>London</a:t>
            </a:r>
            <a:endParaRPr lang="en-GB" dirty="0"/>
          </a:p>
          <a:p>
            <a:endParaRPr lang="en-GB" dirty="0"/>
          </a:p>
        </p:txBody>
      </p:sp>
    </p:spTree>
    <p:extLst>
      <p:ext uri="{BB962C8B-B14F-4D97-AF65-F5344CB8AC3E}">
        <p14:creationId xmlns:p14="http://schemas.microsoft.com/office/powerpoint/2010/main" val="785768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404664"/>
            <a:ext cx="8467725" cy="1080120"/>
          </a:xfrm>
          <a:prstGeom prst="rect">
            <a:avLst/>
          </a:prstGeom>
          <a:solidFill>
            <a:schemeClr val="accent5">
              <a:lumMod val="60000"/>
              <a:lumOff val="40000"/>
            </a:schemeClr>
          </a:solidFill>
          <a:ln>
            <a:noFill/>
          </a:ln>
          <a:effectLs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63" y="1484784"/>
            <a:ext cx="8497887"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502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542925"/>
            <a:ext cx="9050784" cy="577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6832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rmAutofit fontScale="90000"/>
          </a:bodyPr>
          <a:lstStyle/>
          <a:p>
            <a:r>
              <a:rPr lang="en-GB" dirty="0" smtClean="0"/>
              <a:t>Specialised Commissioning in the North of England</a:t>
            </a:r>
            <a:endParaRPr lang="en-GB" dirty="0"/>
          </a:p>
        </p:txBody>
      </p:sp>
      <p:sp>
        <p:nvSpPr>
          <p:cNvPr id="3" name="Content Placeholder 2"/>
          <p:cNvSpPr>
            <a:spLocks noGrp="1"/>
          </p:cNvSpPr>
          <p:nvPr>
            <p:ph idx="1"/>
          </p:nvPr>
        </p:nvSpPr>
        <p:spPr/>
        <p:txBody>
          <a:bodyPr/>
          <a:lstStyle/>
          <a:p>
            <a:endParaRPr lang="en-GB" dirty="0" smtClean="0"/>
          </a:p>
          <a:p>
            <a:r>
              <a:rPr lang="en-GB" dirty="0" smtClean="0"/>
              <a:t>Cheshire Warrington </a:t>
            </a:r>
            <a:r>
              <a:rPr lang="en-GB" dirty="0"/>
              <a:t>and </a:t>
            </a:r>
            <a:r>
              <a:rPr lang="en-GB" dirty="0" smtClean="0"/>
              <a:t>Wirral</a:t>
            </a:r>
          </a:p>
          <a:p>
            <a:r>
              <a:rPr lang="en-GB" dirty="0" smtClean="0"/>
              <a:t>Cumbria, Northumberland</a:t>
            </a:r>
            <a:r>
              <a:rPr lang="en-GB" dirty="0"/>
              <a:t>, Tyne and Wear, South Yorkshire and </a:t>
            </a:r>
            <a:r>
              <a:rPr lang="en-GB" dirty="0" smtClean="0"/>
              <a:t>Bassetlaw</a:t>
            </a:r>
          </a:p>
          <a:p>
            <a:r>
              <a:rPr lang="en-GB" dirty="0" smtClean="0"/>
              <a:t>Cheshire </a:t>
            </a:r>
            <a:r>
              <a:rPr lang="en-GB" dirty="0"/>
              <a:t>Warrington and Wirral </a:t>
            </a:r>
            <a:endParaRPr lang="en-GB" dirty="0" smtClean="0"/>
          </a:p>
          <a:p>
            <a:endParaRPr lang="en-GB" dirty="0"/>
          </a:p>
          <a:p>
            <a:pPr marL="400050" lvl="1" indent="0">
              <a:buNone/>
            </a:pPr>
            <a:r>
              <a:rPr lang="en-GB" sz="3200" b="1" dirty="0" smtClean="0"/>
              <a:t>area </a:t>
            </a:r>
            <a:r>
              <a:rPr lang="en-GB" sz="3200" b="1" dirty="0"/>
              <a:t>teams are responsible for specialised </a:t>
            </a:r>
            <a:r>
              <a:rPr lang="en-GB" sz="3200" b="1" dirty="0" smtClean="0"/>
              <a:t>commissioning</a:t>
            </a:r>
            <a:endParaRPr lang="en-GB" sz="3200" b="1" dirty="0"/>
          </a:p>
          <a:p>
            <a:endParaRPr lang="en-GB" dirty="0"/>
          </a:p>
          <a:p>
            <a:endParaRPr lang="en-GB" dirty="0"/>
          </a:p>
        </p:txBody>
      </p:sp>
    </p:spTree>
    <p:extLst>
      <p:ext uri="{BB962C8B-B14F-4D97-AF65-F5344CB8AC3E}">
        <p14:creationId xmlns:p14="http://schemas.microsoft.com/office/powerpoint/2010/main" val="834877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r>
              <a:rPr lang="en-GB" dirty="0" smtClean="0"/>
              <a:t>The North of England</a:t>
            </a:r>
            <a:endParaRPr lang="en-GB" dirty="0"/>
          </a:p>
        </p:txBody>
      </p:sp>
      <p:pic>
        <p:nvPicPr>
          <p:cNvPr id="30" name="Content Placeholder 29" descr="North"/>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3343" y="1600200"/>
            <a:ext cx="5197314" cy="4525963"/>
          </a:xfrm>
          <a:prstGeom prst="rect">
            <a:avLst/>
          </a:prstGeom>
          <a:noFill/>
          <a:ln>
            <a:noFill/>
          </a:ln>
        </p:spPr>
      </p:pic>
    </p:spTree>
    <p:extLst>
      <p:ext uri="{BB962C8B-B14F-4D97-AF65-F5344CB8AC3E}">
        <p14:creationId xmlns:p14="http://schemas.microsoft.com/office/powerpoint/2010/main" val="3118784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HS CB Presentation (Screen 4x3)">
  <a:themeElements>
    <a:clrScheme name="NHS Commissioning Board">
      <a:dk1>
        <a:sysClr val="windowText" lastClr="000000"/>
      </a:dk1>
      <a:lt1>
        <a:sysClr val="window" lastClr="FFFFFF"/>
      </a:lt1>
      <a:dk2>
        <a:srgbClr val="003893"/>
      </a:dk2>
      <a:lt2>
        <a:srgbClr val="FFFFFF"/>
      </a:lt2>
      <a:accent1>
        <a:srgbClr val="00ADC6"/>
      </a:accent1>
      <a:accent2>
        <a:srgbClr val="003893"/>
      </a:accent2>
      <a:accent3>
        <a:srgbClr val="C0F7FF"/>
      </a:accent3>
      <a:accent4>
        <a:srgbClr val="B6D2FF"/>
      </a:accent4>
      <a:accent5>
        <a:srgbClr val="00AA9E"/>
      </a:accent5>
      <a:accent6>
        <a:srgbClr val="0091C9"/>
      </a:accent6>
      <a:hlink>
        <a:srgbClr val="000000"/>
      </a:hlink>
      <a:folHlink>
        <a:srgbClr val="000000"/>
      </a:folHlink>
    </a:clrScheme>
    <a:fontScheme name="NHS Commissioning Bo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TotalTime>
  <Words>823</Words>
  <Application>Microsoft Office PowerPoint</Application>
  <PresentationFormat>On-screen Show (4:3)</PresentationFormat>
  <Paragraphs>121</Paragraphs>
  <Slides>20</Slides>
  <Notes>1</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NHS CB Presentation (Screen 4x3)</vt:lpstr>
      <vt:lpstr>Specialised Commissioning   Sarah Watson, Programme Director Highly Specialised Services – Internal Medicine</vt:lpstr>
      <vt:lpstr>Introduction</vt:lpstr>
      <vt:lpstr>The 4 Factors</vt:lpstr>
      <vt:lpstr>The Ambition</vt:lpstr>
      <vt:lpstr>Who commissions?</vt:lpstr>
      <vt:lpstr>PowerPoint Presentation</vt:lpstr>
      <vt:lpstr>PowerPoint Presentation</vt:lpstr>
      <vt:lpstr>Specialised Commissioning in the North of England</vt:lpstr>
      <vt:lpstr>The North of England</vt:lpstr>
      <vt:lpstr>National Programmes of Care </vt:lpstr>
      <vt:lpstr>Clinical Reference Groups in Internal Medicine PoC</vt:lpstr>
      <vt:lpstr>PowerPoint Presentation</vt:lpstr>
      <vt:lpstr>Specialised Respiratory CRG</vt:lpstr>
      <vt:lpstr> Specifications: </vt:lpstr>
      <vt:lpstr>Compliance Exercise</vt:lpstr>
      <vt:lpstr>Specialised Respiratory Specifications</vt:lpstr>
      <vt:lpstr>Key Requirements </vt:lpstr>
      <vt:lpstr>Progress</vt:lpstr>
      <vt:lpstr>Policies being drafted</vt:lpstr>
      <vt:lpstr>Website</vt:lpstr>
    </vt:vector>
  </TitlesOfParts>
  <Company>IMS3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Watson</dc:creator>
  <cp:lastModifiedBy>Sarah Watson</cp:lastModifiedBy>
  <cp:revision>26</cp:revision>
  <cp:lastPrinted>2014-03-17T17:22:11Z</cp:lastPrinted>
  <dcterms:created xsi:type="dcterms:W3CDTF">2014-03-13T11:42:34Z</dcterms:created>
  <dcterms:modified xsi:type="dcterms:W3CDTF">2014-03-20T12:05:59Z</dcterms:modified>
</cp:coreProperties>
</file>